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366" r:id="rId6"/>
    <p:sldId id="367" r:id="rId7"/>
    <p:sldId id="260" r:id="rId8"/>
    <p:sldId id="370" r:id="rId9"/>
    <p:sldId id="371" r:id="rId10"/>
    <p:sldId id="372" r:id="rId11"/>
    <p:sldId id="261" r:id="rId12"/>
    <p:sldId id="368" r:id="rId13"/>
    <p:sldId id="369" r:id="rId14"/>
    <p:sldId id="262" r:id="rId15"/>
    <p:sldId id="263" r:id="rId16"/>
    <p:sldId id="373" r:id="rId17"/>
    <p:sldId id="374" r:id="rId18"/>
    <p:sldId id="375" r:id="rId19"/>
    <p:sldId id="269" r:id="rId20"/>
    <p:sldId id="270" r:id="rId21"/>
    <p:sldId id="271" r:id="rId22"/>
    <p:sldId id="273" r:id="rId23"/>
    <p:sldId id="279" r:id="rId24"/>
    <p:sldId id="280" r:id="rId25"/>
    <p:sldId id="376" r:id="rId26"/>
    <p:sldId id="377" r:id="rId27"/>
    <p:sldId id="378" r:id="rId28"/>
    <p:sldId id="379"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0" d="100"/>
          <a:sy n="120" d="100"/>
        </p:scale>
        <p:origin x="198"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0C2EA94-C75F-442D-8D59-50D74623A73D}" type="datetimeFigureOut">
              <a:rPr lang="en-IN" smtClean="0"/>
              <a:t>28-02-2025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C88F765-FA35-45AA-BDD4-19D96BBA61F0}" type="slidenum">
              <a:rPr lang="en-IN" smtClean="0"/>
              <a:t>‹#›</a:t>
            </a:fld>
            <a:endParaRPr lang="en-IN"/>
          </a:p>
        </p:txBody>
      </p:sp>
    </p:spTree>
    <p:extLst>
      <p:ext uri="{BB962C8B-B14F-4D97-AF65-F5344CB8AC3E}">
        <p14:creationId xmlns:p14="http://schemas.microsoft.com/office/powerpoint/2010/main" val="279415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https://researchcomputing.princeton.edu/support/knowledge-base/parallel-code</a:t>
            </a:r>
          </a:p>
        </p:txBody>
      </p:sp>
      <p:sp>
        <p:nvSpPr>
          <p:cNvPr id="4" name="Slide Number Placeholder 3"/>
          <p:cNvSpPr>
            <a:spLocks noGrp="1"/>
          </p:cNvSpPr>
          <p:nvPr>
            <p:ph type="sldNum" sz="quarter" idx="5"/>
          </p:nvPr>
        </p:nvSpPr>
        <p:spPr/>
        <p:txBody>
          <a:bodyPr/>
          <a:lstStyle/>
          <a:p>
            <a:fld id="{DC88F765-FA35-45AA-BDD4-19D96BBA61F0}" type="slidenum">
              <a:rPr lang="en-IN" smtClean="0"/>
              <a:t>8</a:t>
            </a:fld>
            <a:endParaRPr lang="en-IN"/>
          </a:p>
        </p:txBody>
      </p:sp>
    </p:spTree>
    <p:extLst>
      <p:ext uri="{BB962C8B-B14F-4D97-AF65-F5344CB8AC3E}">
        <p14:creationId xmlns:p14="http://schemas.microsoft.com/office/powerpoint/2010/main" val="3413200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ctrTitle"/>
          </p:nvPr>
        </p:nvSpPr>
        <p:spPr>
          <a:xfrm>
            <a:off x="485343" y="280797"/>
            <a:ext cx="4768215"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a:xfrm>
            <a:off x="485343" y="280797"/>
            <a:ext cx="11221313"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a:xfrm>
            <a:off x="485343" y="1519809"/>
            <a:ext cx="10569575" cy="19812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1438001" y="6639430"/>
            <a:ext cx="722629" cy="182245"/>
          </a:xfrm>
          <a:prstGeom prst="rect">
            <a:avLst/>
          </a:prstGeom>
        </p:spPr>
        <p:txBody>
          <a:bodyPr wrap="square" lIns="0" tIns="0" rIns="0" bIns="0">
            <a:spAutoFit/>
          </a:bodyPr>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1.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2430"/>
            <a:ext cx="6428740" cy="4987925"/>
            <a:chOff x="0" y="942430"/>
            <a:chExt cx="6428740" cy="4987925"/>
          </a:xfrm>
        </p:grpSpPr>
        <p:pic>
          <p:nvPicPr>
            <p:cNvPr id="3" name="object 3"/>
            <p:cNvPicPr/>
            <p:nvPr/>
          </p:nvPicPr>
          <p:blipFill>
            <a:blip r:embed="rId2" cstate="print"/>
            <a:stretch>
              <a:fillRect/>
            </a:stretch>
          </p:blipFill>
          <p:spPr>
            <a:xfrm>
              <a:off x="3048" y="942430"/>
              <a:ext cx="6425683" cy="4968898"/>
            </a:xfrm>
            <a:prstGeom prst="rect">
              <a:avLst/>
            </a:prstGeom>
          </p:spPr>
        </p:pic>
        <p:sp>
          <p:nvSpPr>
            <p:cNvPr id="4" name="object 4"/>
            <p:cNvSpPr/>
            <p:nvPr/>
          </p:nvSpPr>
          <p:spPr>
            <a:xfrm>
              <a:off x="0" y="5876544"/>
              <a:ext cx="3792220" cy="53340"/>
            </a:xfrm>
            <a:custGeom>
              <a:avLst/>
              <a:gdLst/>
              <a:ahLst/>
              <a:cxnLst/>
              <a:rect l="l" t="t" r="r" b="b"/>
              <a:pathLst>
                <a:path w="3792220" h="53339">
                  <a:moveTo>
                    <a:pt x="0" y="53339"/>
                  </a:moveTo>
                  <a:lnTo>
                    <a:pt x="3791712" y="53339"/>
                  </a:lnTo>
                  <a:lnTo>
                    <a:pt x="3791712" y="0"/>
                  </a:lnTo>
                  <a:lnTo>
                    <a:pt x="0" y="0"/>
                  </a:lnTo>
                  <a:lnTo>
                    <a:pt x="0" y="53339"/>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91711" y="5053584"/>
            <a:ext cx="8400415" cy="1440180"/>
            <a:chOff x="3791711" y="5053584"/>
            <a:chExt cx="8400415" cy="1440180"/>
          </a:xfrm>
        </p:grpSpPr>
        <p:sp>
          <p:nvSpPr>
            <p:cNvPr id="6" name="object 6"/>
            <p:cNvSpPr/>
            <p:nvPr/>
          </p:nvSpPr>
          <p:spPr>
            <a:xfrm>
              <a:off x="8400288" y="5876544"/>
              <a:ext cx="3792220" cy="53340"/>
            </a:xfrm>
            <a:custGeom>
              <a:avLst/>
              <a:gdLst/>
              <a:ahLst/>
              <a:cxnLst/>
              <a:rect l="l" t="t" r="r" b="b"/>
              <a:pathLst>
                <a:path w="3792220" h="53339">
                  <a:moveTo>
                    <a:pt x="0" y="53339"/>
                  </a:moveTo>
                  <a:lnTo>
                    <a:pt x="3791711" y="53339"/>
                  </a:lnTo>
                  <a:lnTo>
                    <a:pt x="3791711" y="0"/>
                  </a:lnTo>
                  <a:lnTo>
                    <a:pt x="0" y="0"/>
                  </a:lnTo>
                  <a:lnTo>
                    <a:pt x="0" y="53339"/>
                  </a:lnTo>
                  <a:close/>
                </a:path>
              </a:pathLst>
            </a:custGeom>
            <a:solidFill>
              <a:srgbClr val="EC1C23"/>
            </a:solidFill>
          </p:spPr>
          <p:txBody>
            <a:bodyPr wrap="square" lIns="0" tIns="0" rIns="0" bIns="0" rtlCol="0"/>
            <a:lstStyle/>
            <a:p>
              <a:endParaRPr/>
            </a:p>
          </p:txBody>
        </p:sp>
        <p:sp>
          <p:nvSpPr>
            <p:cNvPr id="7" name="object 7"/>
            <p:cNvSpPr/>
            <p:nvPr/>
          </p:nvSpPr>
          <p:spPr>
            <a:xfrm>
              <a:off x="3791711" y="5876544"/>
              <a:ext cx="4608830" cy="53340"/>
            </a:xfrm>
            <a:custGeom>
              <a:avLst/>
              <a:gdLst/>
              <a:ahLst/>
              <a:cxnLst/>
              <a:rect l="l" t="t" r="r" b="b"/>
              <a:pathLst>
                <a:path w="4608830" h="53339">
                  <a:moveTo>
                    <a:pt x="4608576" y="0"/>
                  </a:moveTo>
                  <a:lnTo>
                    <a:pt x="0" y="0"/>
                  </a:lnTo>
                  <a:lnTo>
                    <a:pt x="0" y="53339"/>
                  </a:lnTo>
                  <a:lnTo>
                    <a:pt x="4608576" y="53339"/>
                  </a:lnTo>
                  <a:lnTo>
                    <a:pt x="4608576" y="0"/>
                  </a:lnTo>
                  <a:close/>
                </a:path>
              </a:pathLst>
            </a:custGeom>
            <a:solidFill>
              <a:srgbClr val="76C2E4"/>
            </a:solidFill>
          </p:spPr>
          <p:txBody>
            <a:bodyPr wrap="square" lIns="0" tIns="0" rIns="0" bIns="0" rtlCol="0"/>
            <a:lstStyle/>
            <a:p>
              <a:endParaRPr/>
            </a:p>
          </p:txBody>
        </p:sp>
        <p:pic>
          <p:nvPicPr>
            <p:cNvPr id="8" name="object 8"/>
            <p:cNvPicPr/>
            <p:nvPr/>
          </p:nvPicPr>
          <p:blipFill>
            <a:blip r:embed="rId3" cstate="print"/>
            <a:stretch>
              <a:fillRect/>
            </a:stretch>
          </p:blipFill>
          <p:spPr>
            <a:xfrm>
              <a:off x="5369051" y="5053584"/>
              <a:ext cx="1440179" cy="1440180"/>
            </a:xfrm>
            <a:prstGeom prst="rect">
              <a:avLst/>
            </a:prstGeom>
          </p:spPr>
        </p:pic>
      </p:grpSp>
      <p:sp>
        <p:nvSpPr>
          <p:cNvPr id="9" name="object 9"/>
          <p:cNvSpPr/>
          <p:nvPr/>
        </p:nvSpPr>
        <p:spPr>
          <a:xfrm>
            <a:off x="7679435" y="2510027"/>
            <a:ext cx="70485" cy="1301750"/>
          </a:xfrm>
          <a:custGeom>
            <a:avLst/>
            <a:gdLst/>
            <a:ahLst/>
            <a:cxnLst/>
            <a:rect l="l" t="t" r="r" b="b"/>
            <a:pathLst>
              <a:path w="70484" h="1301750">
                <a:moveTo>
                  <a:pt x="70103" y="0"/>
                </a:moveTo>
                <a:lnTo>
                  <a:pt x="0" y="0"/>
                </a:lnTo>
                <a:lnTo>
                  <a:pt x="0" y="1301496"/>
                </a:lnTo>
                <a:lnTo>
                  <a:pt x="70103" y="1301496"/>
                </a:lnTo>
                <a:lnTo>
                  <a:pt x="70103"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3599434" y="1206753"/>
            <a:ext cx="8240395" cy="880744"/>
          </a:xfrm>
          <a:prstGeom prst="rect">
            <a:avLst/>
          </a:prstGeom>
        </p:spPr>
        <p:txBody>
          <a:bodyPr vert="horz" wrap="square" lIns="0" tIns="12700" rIns="0" bIns="0" rtlCol="0">
            <a:spAutoFit/>
          </a:bodyPr>
          <a:lstStyle/>
          <a:p>
            <a:pPr marR="2540" algn="ctr">
              <a:lnSpc>
                <a:spcPts val="2645"/>
              </a:lnSpc>
              <a:spcBef>
                <a:spcPts val="100"/>
              </a:spcBef>
            </a:pPr>
            <a:r>
              <a:rPr sz="2400" b="1" dirty="0">
                <a:solidFill>
                  <a:srgbClr val="201D6F"/>
                </a:solidFill>
                <a:latin typeface="Arial"/>
                <a:cs typeface="Arial"/>
              </a:rPr>
              <a:t>Introduction</a:t>
            </a:r>
            <a:r>
              <a:rPr sz="2400" b="1" spc="-65" dirty="0">
                <a:solidFill>
                  <a:srgbClr val="201D6F"/>
                </a:solidFill>
                <a:latin typeface="Arial"/>
                <a:cs typeface="Arial"/>
              </a:rPr>
              <a:t> </a:t>
            </a:r>
            <a:r>
              <a:rPr sz="2400" b="1" spc="-25" dirty="0">
                <a:solidFill>
                  <a:srgbClr val="201D6F"/>
                </a:solidFill>
                <a:latin typeface="Arial"/>
                <a:cs typeface="Arial"/>
              </a:rPr>
              <a:t>to</a:t>
            </a:r>
            <a:endParaRPr sz="2400">
              <a:latin typeface="Arial"/>
              <a:cs typeface="Arial"/>
            </a:endParaRPr>
          </a:p>
          <a:p>
            <a:pPr algn="ctr">
              <a:lnSpc>
                <a:spcPts val="4085"/>
              </a:lnSpc>
            </a:pPr>
            <a:r>
              <a:rPr sz="3600" b="1" dirty="0">
                <a:solidFill>
                  <a:srgbClr val="201D6F"/>
                </a:solidFill>
                <a:latin typeface="Arial"/>
                <a:cs typeface="Arial"/>
              </a:rPr>
              <a:t>Parallel</a:t>
            </a:r>
            <a:r>
              <a:rPr sz="3600" b="1" spc="-20" dirty="0">
                <a:solidFill>
                  <a:srgbClr val="201D6F"/>
                </a:solidFill>
                <a:latin typeface="Arial"/>
                <a:cs typeface="Arial"/>
              </a:rPr>
              <a:t> </a:t>
            </a:r>
            <a:r>
              <a:rPr sz="3600" b="1" dirty="0">
                <a:solidFill>
                  <a:srgbClr val="201D6F"/>
                </a:solidFill>
                <a:latin typeface="Arial"/>
                <a:cs typeface="Arial"/>
              </a:rPr>
              <a:t>and</a:t>
            </a:r>
            <a:r>
              <a:rPr sz="3600" b="1" spc="-10" dirty="0">
                <a:solidFill>
                  <a:srgbClr val="201D6F"/>
                </a:solidFill>
                <a:latin typeface="Arial"/>
                <a:cs typeface="Arial"/>
              </a:rPr>
              <a:t> </a:t>
            </a:r>
            <a:r>
              <a:rPr sz="3600" b="1" dirty="0">
                <a:solidFill>
                  <a:srgbClr val="201D6F"/>
                </a:solidFill>
                <a:latin typeface="Arial"/>
                <a:cs typeface="Arial"/>
              </a:rPr>
              <a:t>Distributed</a:t>
            </a:r>
            <a:r>
              <a:rPr sz="3600" b="1" spc="-5" dirty="0">
                <a:solidFill>
                  <a:srgbClr val="201D6F"/>
                </a:solidFill>
                <a:latin typeface="Arial"/>
                <a:cs typeface="Arial"/>
              </a:rPr>
              <a:t> </a:t>
            </a:r>
            <a:r>
              <a:rPr sz="3600" b="1" spc="-10" dirty="0">
                <a:solidFill>
                  <a:srgbClr val="201D6F"/>
                </a:solidFill>
                <a:latin typeface="Arial"/>
                <a:cs typeface="Arial"/>
              </a:rPr>
              <a:t>Programming</a:t>
            </a:r>
            <a:endParaRPr sz="3600">
              <a:latin typeface="Arial"/>
              <a:cs typeface="Arial"/>
            </a:endParaRPr>
          </a:p>
        </p:txBody>
      </p:sp>
      <p:sp>
        <p:nvSpPr>
          <p:cNvPr id="11" name="object 11"/>
          <p:cNvSpPr txBox="1"/>
          <p:nvPr/>
        </p:nvSpPr>
        <p:spPr>
          <a:xfrm>
            <a:off x="3455923" y="2832862"/>
            <a:ext cx="4063365" cy="635635"/>
          </a:xfrm>
          <a:prstGeom prst="rect">
            <a:avLst/>
          </a:prstGeom>
        </p:spPr>
        <p:txBody>
          <a:bodyPr vert="horz" wrap="square" lIns="0" tIns="13335" rIns="0" bIns="0" rtlCol="0">
            <a:spAutoFit/>
          </a:bodyPr>
          <a:lstStyle/>
          <a:p>
            <a:pPr marR="5080" algn="r">
              <a:lnSpc>
                <a:spcPct val="100000"/>
              </a:lnSpc>
              <a:spcBef>
                <a:spcPts val="105"/>
              </a:spcBef>
            </a:pPr>
            <a:r>
              <a:rPr sz="2000" spc="-25" dirty="0">
                <a:latin typeface="Arial MT"/>
                <a:cs typeface="Arial MT"/>
              </a:rPr>
              <a:t>CS5</a:t>
            </a:r>
            <a:endParaRPr sz="2000">
              <a:latin typeface="Arial MT"/>
              <a:cs typeface="Arial MT"/>
            </a:endParaRPr>
          </a:p>
          <a:p>
            <a:pPr marL="12700">
              <a:lnSpc>
                <a:spcPct val="100000"/>
              </a:lnSpc>
            </a:pPr>
            <a:r>
              <a:rPr sz="2000" spc="-10" dirty="0">
                <a:latin typeface="Arial MT"/>
                <a:cs typeface="Arial MT"/>
              </a:rPr>
              <a:t>Multi-</a:t>
            </a:r>
            <a:r>
              <a:rPr sz="2000" dirty="0">
                <a:latin typeface="Arial MT"/>
                <a:cs typeface="Arial MT"/>
              </a:rPr>
              <a:t>core</a:t>
            </a:r>
            <a:r>
              <a:rPr sz="2000" spc="-50" dirty="0">
                <a:latin typeface="Arial MT"/>
                <a:cs typeface="Arial MT"/>
              </a:rPr>
              <a:t> </a:t>
            </a:r>
            <a:r>
              <a:rPr sz="2000" dirty="0">
                <a:latin typeface="Arial MT"/>
                <a:cs typeface="Arial MT"/>
              </a:rPr>
              <a:t>Programming</a:t>
            </a:r>
            <a:r>
              <a:rPr sz="2000" spc="-30" dirty="0">
                <a:latin typeface="Arial MT"/>
                <a:cs typeface="Arial MT"/>
              </a:rPr>
              <a:t> </a:t>
            </a:r>
            <a:r>
              <a:rPr sz="2000" dirty="0">
                <a:latin typeface="Arial MT"/>
                <a:cs typeface="Arial MT"/>
              </a:rPr>
              <a:t>-</a:t>
            </a:r>
            <a:r>
              <a:rPr sz="2000" spc="-10" dirty="0">
                <a:latin typeface="Arial MT"/>
                <a:cs typeface="Arial MT"/>
              </a:rPr>
              <a:t> PThreads</a:t>
            </a:r>
            <a:endParaRPr sz="2000">
              <a:latin typeface="Arial MT"/>
              <a:cs typeface="Arial MT"/>
            </a:endParaRPr>
          </a:p>
        </p:txBody>
      </p:sp>
      <p:pic>
        <p:nvPicPr>
          <p:cNvPr id="12" name="object 12"/>
          <p:cNvPicPr/>
          <p:nvPr/>
        </p:nvPicPr>
        <p:blipFill>
          <a:blip r:embed="rId4" cstate="print"/>
          <a:stretch>
            <a:fillRect/>
          </a:stretch>
        </p:blipFill>
        <p:spPr>
          <a:xfrm>
            <a:off x="11376659" y="5042915"/>
            <a:ext cx="668985" cy="725423"/>
          </a:xfrm>
          <a:prstGeom prst="rect">
            <a:avLst/>
          </a:prstGeom>
        </p:spPr>
      </p:pic>
      <p:sp>
        <p:nvSpPr>
          <p:cNvPr id="13" name="object 13"/>
          <p:cNvSpPr txBox="1"/>
          <p:nvPr/>
        </p:nvSpPr>
        <p:spPr>
          <a:xfrm>
            <a:off x="7920608" y="3055365"/>
            <a:ext cx="1686560" cy="299720"/>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Arial MT"/>
                <a:cs typeface="Arial MT"/>
              </a:rPr>
              <a:t>Sachin D N</a:t>
            </a:r>
            <a:endParaRPr sz="1800" dirty="0">
              <a:latin typeface="Arial MT"/>
              <a:cs typeface="Arial MT"/>
            </a:endParaRPr>
          </a:p>
        </p:txBody>
      </p:sp>
      <p:pic>
        <p:nvPicPr>
          <p:cNvPr id="14" name="object 14"/>
          <p:cNvPicPr/>
          <p:nvPr/>
        </p:nvPicPr>
        <p:blipFill>
          <a:blip r:embed="rId5" cstate="print"/>
          <a:stretch>
            <a:fillRect/>
          </a:stretch>
        </p:blipFill>
        <p:spPr>
          <a:xfrm>
            <a:off x="7287946" y="4857203"/>
            <a:ext cx="1249318" cy="998003"/>
          </a:xfrm>
          <a:prstGeom prst="rect">
            <a:avLst/>
          </a:prstGeom>
        </p:spPr>
      </p:pic>
      <p:pic>
        <p:nvPicPr>
          <p:cNvPr id="15" name="object 15"/>
          <p:cNvPicPr/>
          <p:nvPr/>
        </p:nvPicPr>
        <p:blipFill>
          <a:blip r:embed="rId6" cstate="print"/>
          <a:stretch>
            <a:fillRect/>
          </a:stretch>
        </p:blipFill>
        <p:spPr>
          <a:xfrm>
            <a:off x="8843507" y="5024628"/>
            <a:ext cx="2320927" cy="826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EB68-FB19-6BB5-E371-D74E6D0915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EAED71B-6086-B8C8-C3C0-B6B24108B39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80186D2-84D7-6D65-231C-34C0F837B1D8}"/>
              </a:ext>
            </a:extLst>
          </p:cNvPr>
          <p:cNvPicPr>
            <a:picLocks noChangeAspect="1"/>
          </p:cNvPicPr>
          <p:nvPr/>
        </p:nvPicPr>
        <p:blipFill>
          <a:blip r:embed="rId2"/>
          <a:stretch>
            <a:fillRect/>
          </a:stretch>
        </p:blipFill>
        <p:spPr>
          <a:xfrm>
            <a:off x="5334000" y="454659"/>
            <a:ext cx="5785830" cy="5720081"/>
          </a:xfrm>
          <a:prstGeom prst="rect">
            <a:avLst/>
          </a:prstGeom>
        </p:spPr>
      </p:pic>
      <p:pic>
        <p:nvPicPr>
          <p:cNvPr id="4098" name="Picture 2" descr="I generated images with the prompt: 'AI-generated image of &quot;Parallel Programming in the Grand Restaurant&quot; examples, showcasing a bustling restaurant scene where each table represents a different parallel programming concept, with chefs and servers illustrating processes and threads.'">
            <a:extLst>
              <a:ext uri="{FF2B5EF4-FFF2-40B4-BE49-F238E27FC236}">
                <a16:creationId xmlns:a16="http://schemas.microsoft.com/office/drawing/2014/main" id="{F4296FEF-3A76-1188-10CD-EA26C2B770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343" y="1752600"/>
            <a:ext cx="4165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a:t>
            </a:r>
            <a:r>
              <a:rPr spc="-114" dirty="0"/>
              <a:t> </a:t>
            </a:r>
            <a:r>
              <a:rPr dirty="0"/>
              <a:t>Shared</a:t>
            </a:r>
            <a:r>
              <a:rPr spc="-105" dirty="0"/>
              <a:t> </a:t>
            </a:r>
            <a:r>
              <a:rPr dirty="0"/>
              <a:t>Memory</a:t>
            </a:r>
            <a:r>
              <a:rPr spc="-70" dirty="0"/>
              <a:t> </a:t>
            </a:r>
            <a:r>
              <a:rPr spc="-10" dirty="0"/>
              <a:t>System</a:t>
            </a:r>
          </a:p>
        </p:txBody>
      </p:sp>
      <p:pic>
        <p:nvPicPr>
          <p:cNvPr id="5" name="object 5"/>
          <p:cNvPicPr/>
          <p:nvPr/>
        </p:nvPicPr>
        <p:blipFill>
          <a:blip r:embed="rId3" cstate="print"/>
          <a:stretch>
            <a:fillRect/>
          </a:stretch>
        </p:blipFill>
        <p:spPr>
          <a:xfrm>
            <a:off x="2819739" y="2061657"/>
            <a:ext cx="6484344" cy="2820441"/>
          </a:xfrm>
          <a:prstGeom prst="rect">
            <a:avLst/>
          </a:prstGeom>
        </p:spPr>
      </p:pic>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BA58-D63D-7449-AD69-9D2D2027A67C}"/>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4" name="TextBox 3">
            <a:extLst>
              <a:ext uri="{FF2B5EF4-FFF2-40B4-BE49-F238E27FC236}">
                <a16:creationId xmlns:a16="http://schemas.microsoft.com/office/drawing/2014/main" id="{E61C9AD6-A97C-196F-CAC4-CEE6A674E225}"/>
              </a:ext>
            </a:extLst>
          </p:cNvPr>
          <p:cNvSpPr txBox="1"/>
          <p:nvPr/>
        </p:nvSpPr>
        <p:spPr>
          <a:xfrm>
            <a:off x="342899" y="1373588"/>
            <a:ext cx="11506200" cy="1200329"/>
          </a:xfrm>
          <a:prstGeom prst="rect">
            <a:avLst/>
          </a:prstGeom>
          <a:noFill/>
        </p:spPr>
        <p:txBody>
          <a:bodyPr wrap="square">
            <a:spAutoFit/>
          </a:bodyPr>
          <a:lstStyle/>
          <a:p>
            <a:r>
              <a:rPr lang="en-IN" b="0" i="0" dirty="0">
                <a:solidFill>
                  <a:srgbClr val="1F2328"/>
                </a:solidFill>
                <a:effectLst/>
                <a:latin typeface="-apple-system"/>
              </a:rPr>
              <a:t>Multicore processors</a:t>
            </a:r>
            <a:r>
              <a:rPr lang="en-IN" dirty="0">
                <a:solidFill>
                  <a:srgbClr val="1F2328"/>
                </a:solidFill>
                <a:latin typeface="-apple-system"/>
              </a:rPr>
              <a:t> </a:t>
            </a:r>
            <a:r>
              <a:rPr lang="en-IN" b="0" i="0" dirty="0">
                <a:solidFill>
                  <a:srgbClr val="1F2328"/>
                </a:solidFill>
                <a:effectLst/>
                <a:latin typeface="-apple-system"/>
              </a:rPr>
              <a:t>are a type of central processing unit (CPU) that integrates two or more individual processor cores onto a single chip. Each core in a multicore processor operates independently and can execute its own set of instructions. Multicore processors have become ubiquitous in modern computing devices, ranging from desktop computers to smartphones and embedded systems. Here's an overview of multicore processors:</a:t>
            </a:r>
            <a:endParaRPr lang="en-IN" dirty="0"/>
          </a:p>
        </p:txBody>
      </p:sp>
      <p:sp>
        <p:nvSpPr>
          <p:cNvPr id="6" name="TextBox 5">
            <a:extLst>
              <a:ext uri="{FF2B5EF4-FFF2-40B4-BE49-F238E27FC236}">
                <a16:creationId xmlns:a16="http://schemas.microsoft.com/office/drawing/2014/main" id="{93B31088-0C07-F907-D664-8D432B630AAE}"/>
              </a:ext>
            </a:extLst>
          </p:cNvPr>
          <p:cNvSpPr txBox="1"/>
          <p:nvPr/>
        </p:nvSpPr>
        <p:spPr>
          <a:xfrm>
            <a:off x="342899" y="2743200"/>
            <a:ext cx="11239501" cy="2492990"/>
          </a:xfrm>
          <a:prstGeom prst="rect">
            <a:avLst/>
          </a:prstGeom>
          <a:noFill/>
        </p:spPr>
        <p:txBody>
          <a:bodyPr wrap="square">
            <a:spAutoFit/>
          </a:bodyPr>
          <a:lstStyle/>
          <a:p>
            <a:pPr algn="l"/>
            <a:r>
              <a:rPr lang="en-IN" sz="1200" b="1" i="0" dirty="0">
                <a:solidFill>
                  <a:srgbClr val="1F2328"/>
                </a:solidFill>
                <a:effectLst/>
                <a:latin typeface="-apple-system"/>
              </a:rPr>
              <a:t>Key Characteristics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Multiple Cores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have two or more individual processor cores on a single chip. Common configurations include dual-core (2 cores), quad-core (4 cores), and octa-core (8 cores), but more cores are also available in high-end processors.</a:t>
            </a:r>
          </a:p>
          <a:p>
            <a:pPr algn="l">
              <a:buFont typeface="+mj-lt"/>
              <a:buAutoNum type="arabicPeriod"/>
            </a:pPr>
            <a:r>
              <a:rPr lang="en-IN" sz="1200" b="1" i="0" dirty="0">
                <a:solidFill>
                  <a:srgbClr val="1F2328"/>
                </a:solidFill>
                <a:effectLst/>
                <a:latin typeface="-apple-system"/>
              </a:rPr>
              <a:t>Parallel Processing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Each core in a multicore processor can execute instructions independently. This allows for parallel processing of tasks, resulting in improved performance and multitasking capabilities.</a:t>
            </a:r>
          </a:p>
          <a:p>
            <a:pPr algn="l">
              <a:buFont typeface="+mj-lt"/>
              <a:buAutoNum type="arabicPeriod"/>
            </a:pPr>
            <a:r>
              <a:rPr lang="en-IN" sz="1200" b="1" i="0" dirty="0">
                <a:solidFill>
                  <a:srgbClr val="1F2328"/>
                </a:solidFill>
                <a:effectLst/>
                <a:latin typeface="-apple-system"/>
              </a:rPr>
              <a:t>Shared Resources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typically share certain resources among the cores, such as the memory subsystem, cache, and input/output interfaces. Efficient management of shared resources is crucial for optimal performance.</a:t>
            </a:r>
          </a:p>
          <a:p>
            <a:pPr algn="l">
              <a:buFont typeface="+mj-lt"/>
              <a:buAutoNum type="arabicPeriod"/>
            </a:pPr>
            <a:r>
              <a:rPr lang="en-IN" sz="1200" b="1" i="0" dirty="0">
                <a:solidFill>
                  <a:srgbClr val="1F2328"/>
                </a:solidFill>
                <a:effectLst/>
                <a:latin typeface="-apple-system"/>
              </a:rPr>
              <a:t>Thread Execution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execute multiple threads simultaneously. A thread is a sequence of instructions that represents a task or process. Multithreading enables efficient utilization of multiple cores for concurrent execution of threads.</a:t>
            </a:r>
          </a:p>
        </p:txBody>
      </p:sp>
      <p:pic>
        <p:nvPicPr>
          <p:cNvPr id="1026" name="Picture 2" descr="MULTI-CORE PROCESSORS. Multicore processors | by Neel Malwatkar | Nerd For  Tech | Medium">
            <a:extLst>
              <a:ext uri="{FF2B5EF4-FFF2-40B4-BE49-F238E27FC236}">
                <a16:creationId xmlns:a16="http://schemas.microsoft.com/office/drawing/2014/main" id="{BF3DB6FC-7D31-4609-4DC1-163977200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802" y="5067620"/>
            <a:ext cx="4147598" cy="179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4A17-2205-476C-644C-CFF14FF38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E0F43-6B9C-4AD4-4699-ADDF571C42A6}"/>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5" name="TextBox 4">
            <a:extLst>
              <a:ext uri="{FF2B5EF4-FFF2-40B4-BE49-F238E27FC236}">
                <a16:creationId xmlns:a16="http://schemas.microsoft.com/office/drawing/2014/main" id="{E3200DAD-D9F6-A086-0BC7-E58BBBC5E1D2}"/>
              </a:ext>
            </a:extLst>
          </p:cNvPr>
          <p:cNvSpPr txBox="1"/>
          <p:nvPr/>
        </p:nvSpPr>
        <p:spPr>
          <a:xfrm>
            <a:off x="496606" y="1447800"/>
            <a:ext cx="11390593" cy="4708981"/>
          </a:xfrm>
          <a:prstGeom prst="rect">
            <a:avLst/>
          </a:prstGeom>
          <a:noFill/>
        </p:spPr>
        <p:txBody>
          <a:bodyPr wrap="square">
            <a:spAutoFit/>
          </a:bodyPr>
          <a:lstStyle/>
          <a:p>
            <a:pPr algn="l"/>
            <a:r>
              <a:rPr lang="en-IN" sz="1200" b="1" i="0" dirty="0">
                <a:solidFill>
                  <a:srgbClr val="1F2328"/>
                </a:solidFill>
                <a:effectLst/>
                <a:latin typeface="-apple-system"/>
              </a:rPr>
              <a:t>Advantages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Improved Performance</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significantly enhance the performance of computing devices by allowing for parallel execution of tasks. This is particularly beneficial for tasks that can be divided into parallel threads, such as multimedia processing and scientific simulations.</a:t>
            </a:r>
          </a:p>
          <a:p>
            <a:pPr algn="l">
              <a:buFont typeface="+mj-lt"/>
              <a:buAutoNum type="arabicPeriod"/>
            </a:pPr>
            <a:r>
              <a:rPr lang="en-IN" sz="1200" b="1" i="0" dirty="0">
                <a:solidFill>
                  <a:srgbClr val="1F2328"/>
                </a:solidFill>
                <a:effectLst/>
                <a:latin typeface="-apple-system"/>
              </a:rPr>
              <a:t>Multitasking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excel at multitasking. They can handle multiple applications and processes simultaneously without significant performance degradation.</a:t>
            </a:r>
          </a:p>
          <a:p>
            <a:pPr algn="l">
              <a:buFont typeface="+mj-lt"/>
              <a:buAutoNum type="arabicPeriod"/>
            </a:pPr>
            <a:r>
              <a:rPr lang="en-IN" sz="1200" b="1" i="0" dirty="0">
                <a:solidFill>
                  <a:srgbClr val="1F2328"/>
                </a:solidFill>
                <a:effectLst/>
                <a:latin typeface="-apple-system"/>
              </a:rPr>
              <a:t>Energy Efficiency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In many cases, multicore processors can offer better energy efficiency compared to single-core processors. By distributing the workload across multiple cores, each core can operate at lower clock speeds and voltage levels, reducing power consumption.</a:t>
            </a:r>
          </a:p>
          <a:p>
            <a:pPr algn="l">
              <a:buFont typeface="+mj-lt"/>
              <a:buAutoNum type="arabicPeriod"/>
            </a:pPr>
            <a:r>
              <a:rPr lang="en-IN" sz="1200" b="1" i="0" dirty="0">
                <a:solidFill>
                  <a:srgbClr val="1F2328"/>
                </a:solidFill>
                <a:effectLst/>
                <a:latin typeface="-apple-system"/>
              </a:rPr>
              <a:t>Scalability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be scaled by increasing the number of cores on a chip. This scalability allows manufacturers to meet the performance demands of a wide range of applications and devices.</a:t>
            </a:r>
          </a:p>
          <a:p>
            <a:pPr algn="l"/>
            <a:endParaRPr lang="en-IN" sz="1200" b="1" i="0" dirty="0">
              <a:solidFill>
                <a:srgbClr val="1F2328"/>
              </a:solidFill>
              <a:effectLst/>
              <a:latin typeface="-apple-system"/>
            </a:endParaRPr>
          </a:p>
          <a:p>
            <a:pPr algn="l"/>
            <a:endParaRPr lang="en-IN" sz="1200" b="1" dirty="0">
              <a:solidFill>
                <a:srgbClr val="1F2328"/>
              </a:solidFill>
              <a:latin typeface="-apple-system"/>
            </a:endParaRPr>
          </a:p>
          <a:p>
            <a:pPr algn="l"/>
            <a:endParaRPr lang="en-IN" sz="1200" b="1" i="0" dirty="0">
              <a:solidFill>
                <a:srgbClr val="1F2328"/>
              </a:solidFill>
              <a:effectLst/>
              <a:latin typeface="-apple-system"/>
            </a:endParaRPr>
          </a:p>
          <a:p>
            <a:pPr algn="l"/>
            <a:r>
              <a:rPr lang="en-IN" sz="1200" b="1" i="0" dirty="0">
                <a:solidFill>
                  <a:srgbClr val="1F2328"/>
                </a:solidFill>
                <a:effectLst/>
                <a:latin typeface="-apple-system"/>
              </a:rPr>
              <a:t>Challenges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Parallel Programming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Taking full advantage of multicore processors requires software that is designed for parallel execution. Parallel programming can be complex, and not all applications can easily be parallelized.</a:t>
            </a:r>
          </a:p>
          <a:p>
            <a:pPr algn="l">
              <a:buFont typeface="+mj-lt"/>
              <a:buAutoNum type="arabicPeriod"/>
            </a:pPr>
            <a:r>
              <a:rPr lang="en-IN" sz="1200" b="1" i="0" dirty="0">
                <a:solidFill>
                  <a:srgbClr val="1F2328"/>
                </a:solidFill>
                <a:effectLst/>
                <a:latin typeface="-apple-system"/>
              </a:rPr>
              <a:t>Resource Sharing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Efficiently managing shared resources like memory and cache among multiple cores can be challenging to ensure optimal performance.</a:t>
            </a:r>
          </a:p>
          <a:p>
            <a:pPr algn="l">
              <a:buFont typeface="+mj-lt"/>
              <a:buAutoNum type="arabicPeriod"/>
            </a:pPr>
            <a:r>
              <a:rPr lang="en-IN" sz="1200" b="1" i="0" dirty="0">
                <a:solidFill>
                  <a:srgbClr val="1F2328"/>
                </a:solidFill>
                <a:effectLst/>
                <a:latin typeface="-apple-system"/>
              </a:rPr>
              <a:t>Heat Dissipation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High-core-count processors can generate a significant amount of heat. Effective cooling solutions are required to maintain thermal stability.</a:t>
            </a:r>
          </a:p>
          <a:p>
            <a:pPr algn="l">
              <a:buFont typeface="+mj-lt"/>
              <a:buAutoNum type="arabicPeriod"/>
            </a:pPr>
            <a:r>
              <a:rPr lang="en-IN" sz="1200" b="1" i="0" dirty="0">
                <a:solidFill>
                  <a:srgbClr val="1F2328"/>
                </a:solidFill>
                <a:effectLst/>
                <a:latin typeface="-apple-system"/>
              </a:rPr>
              <a:t>Software Compatibility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Older software or applications that are not optimized for multicore processors may not fully benefit from the additional cores.</a:t>
            </a:r>
          </a:p>
        </p:txBody>
      </p:sp>
    </p:spTree>
    <p:extLst>
      <p:ext uri="{BB962C8B-B14F-4D97-AF65-F5344CB8AC3E}">
        <p14:creationId xmlns:p14="http://schemas.microsoft.com/office/powerpoint/2010/main" val="220504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571480" cy="167830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instance</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running</a:t>
            </a:r>
            <a:r>
              <a:rPr sz="2400" spc="-45"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suspended)</a:t>
            </a:r>
            <a:r>
              <a:rPr sz="2400" spc="-20" dirty="0">
                <a:latin typeface="Arial MT"/>
                <a:cs typeface="Arial MT"/>
              </a:rPr>
              <a:t> </a:t>
            </a:r>
            <a:r>
              <a:rPr sz="2400" spc="-10" dirty="0">
                <a:latin typeface="Arial MT"/>
                <a:cs typeface="Arial MT"/>
              </a:rPr>
              <a:t>program.</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Threads</a:t>
            </a:r>
            <a:r>
              <a:rPr sz="2400" spc="-60" dirty="0">
                <a:latin typeface="Arial MT"/>
                <a:cs typeface="Arial MT"/>
              </a:rPr>
              <a:t> </a:t>
            </a:r>
            <a:r>
              <a:rPr sz="2400" dirty="0">
                <a:latin typeface="Arial MT"/>
                <a:cs typeface="Arial MT"/>
              </a:rPr>
              <a:t>are</a:t>
            </a:r>
            <a:r>
              <a:rPr sz="2400" spc="-70" dirty="0">
                <a:latin typeface="Arial MT"/>
                <a:cs typeface="Arial MT"/>
              </a:rPr>
              <a:t> </a:t>
            </a:r>
            <a:r>
              <a:rPr sz="2400" dirty="0">
                <a:latin typeface="Arial MT"/>
                <a:cs typeface="Arial MT"/>
              </a:rPr>
              <a:t>analogous</a:t>
            </a:r>
            <a:r>
              <a:rPr sz="2400" spc="-20"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a</a:t>
            </a:r>
            <a:r>
              <a:rPr sz="2400" spc="-60" dirty="0">
                <a:latin typeface="Arial MT"/>
                <a:cs typeface="Arial MT"/>
              </a:rPr>
              <a:t> </a:t>
            </a:r>
            <a:r>
              <a:rPr sz="2400" spc="-10" dirty="0">
                <a:latin typeface="Arial MT"/>
                <a:cs typeface="Arial MT"/>
              </a:rPr>
              <a:t>“light-</a:t>
            </a:r>
            <a:r>
              <a:rPr sz="2400" dirty="0">
                <a:latin typeface="Arial MT"/>
                <a:cs typeface="Arial MT"/>
              </a:rPr>
              <a:t>weight”</a:t>
            </a:r>
            <a:r>
              <a:rPr sz="2400" spc="-35" dirty="0">
                <a:latin typeface="Arial MT"/>
                <a:cs typeface="Arial MT"/>
              </a:rPr>
              <a:t> </a:t>
            </a:r>
            <a:r>
              <a:rPr sz="2400" spc="-10" dirty="0">
                <a:latin typeface="Arial MT"/>
                <a:cs typeface="Arial MT"/>
              </a:rPr>
              <a:t>process.</a:t>
            </a:r>
            <a:endParaRPr sz="2400">
              <a:latin typeface="Arial MT"/>
              <a:cs typeface="Arial MT"/>
            </a:endParaRPr>
          </a:p>
          <a:p>
            <a:pPr marL="354965" marR="5080" indent="-342900">
              <a:lnSpc>
                <a:spcPct val="100000"/>
              </a:lnSpc>
              <a:spcBef>
                <a:spcPts val="500"/>
              </a:spcBef>
              <a:buChar char="•"/>
              <a:tabLst>
                <a:tab pos="354965" algn="l"/>
              </a:tabLst>
            </a:pPr>
            <a:r>
              <a:rPr sz="2400" dirty="0">
                <a:latin typeface="Arial MT"/>
                <a:cs typeface="Arial MT"/>
              </a:rPr>
              <a:t>In</a:t>
            </a:r>
            <a:r>
              <a:rPr sz="2400" spc="-65"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shared</a:t>
            </a:r>
            <a:r>
              <a:rPr sz="2400" spc="-65" dirty="0">
                <a:latin typeface="Arial MT"/>
                <a:cs typeface="Arial MT"/>
              </a:rPr>
              <a:t> </a:t>
            </a:r>
            <a:r>
              <a:rPr sz="2400" dirty="0">
                <a:latin typeface="Arial MT"/>
                <a:cs typeface="Arial MT"/>
              </a:rPr>
              <a:t>memory</a:t>
            </a:r>
            <a:r>
              <a:rPr sz="2400" spc="-65" dirty="0">
                <a:latin typeface="Arial MT"/>
                <a:cs typeface="Arial MT"/>
              </a:rPr>
              <a:t> </a:t>
            </a:r>
            <a:r>
              <a:rPr sz="2400" dirty="0">
                <a:latin typeface="Arial MT"/>
                <a:cs typeface="Arial MT"/>
              </a:rPr>
              <a:t>program</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single</a:t>
            </a:r>
            <a:r>
              <a:rPr sz="2400" spc="-45"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may</a:t>
            </a:r>
            <a:r>
              <a:rPr sz="2400" spc="-65" dirty="0">
                <a:latin typeface="Arial MT"/>
                <a:cs typeface="Arial MT"/>
              </a:rPr>
              <a:t> </a:t>
            </a:r>
            <a:r>
              <a:rPr sz="2400" dirty="0">
                <a:latin typeface="Arial MT"/>
                <a:cs typeface="Arial MT"/>
              </a:rPr>
              <a:t>have</a:t>
            </a:r>
            <a:r>
              <a:rPr sz="2400" spc="-65"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threads</a:t>
            </a:r>
            <a:r>
              <a:rPr sz="2400" spc="-65" dirty="0">
                <a:latin typeface="Arial MT"/>
                <a:cs typeface="Arial MT"/>
              </a:rPr>
              <a:t> </a:t>
            </a:r>
            <a:r>
              <a:rPr sz="2400" spc="-25" dirty="0">
                <a:latin typeface="Arial MT"/>
                <a:cs typeface="Arial MT"/>
              </a:rPr>
              <a:t>of </a:t>
            </a:r>
            <a:r>
              <a:rPr sz="2400" spc="-10" dirty="0">
                <a:latin typeface="Arial MT"/>
                <a:cs typeface="Arial MT"/>
              </a:rPr>
              <a:t>control.</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Processes</a:t>
            </a:r>
            <a:r>
              <a:rPr spc="-135" dirty="0"/>
              <a:t> </a:t>
            </a:r>
            <a:r>
              <a:rPr dirty="0"/>
              <a:t>and</a:t>
            </a:r>
            <a:r>
              <a:rPr spc="-114" dirty="0"/>
              <a:t> </a:t>
            </a:r>
            <a:r>
              <a:rPr spc="-10" dirty="0"/>
              <a:t>Threads</a:t>
            </a:r>
          </a:p>
        </p:txBody>
      </p:sp>
      <p:pic>
        <p:nvPicPr>
          <p:cNvPr id="6" name="Picture 5" descr="A screenshot of a computer program&#10;&#10;AI-generated content may be incorrect.">
            <a:extLst>
              <a:ext uri="{FF2B5EF4-FFF2-40B4-BE49-F238E27FC236}">
                <a16:creationId xmlns:a16="http://schemas.microsoft.com/office/drawing/2014/main" id="{63E31514-99D3-29FC-FF0E-05BCC3F00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1433"/>
            <a:ext cx="3556000" cy="20002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ED11913-8504-2ED0-1C7D-EAAD693C4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591433"/>
            <a:ext cx="3555998" cy="2000249"/>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C8866244-44CA-23C2-27C1-109063D95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800" y="3600047"/>
            <a:ext cx="3556000" cy="2000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963150" cy="3350917"/>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Also</a:t>
            </a:r>
            <a:r>
              <a:rPr sz="2400" spc="-55" dirty="0">
                <a:latin typeface="Arial MT"/>
                <a:cs typeface="Arial MT"/>
              </a:rPr>
              <a:t> </a:t>
            </a:r>
            <a:r>
              <a:rPr sz="2400" dirty="0">
                <a:latin typeface="Arial MT"/>
                <a:cs typeface="Arial MT"/>
              </a:rPr>
              <a:t>known</a:t>
            </a:r>
            <a:r>
              <a:rPr sz="2400" spc="-50" dirty="0">
                <a:latin typeface="Arial MT"/>
                <a:cs typeface="Arial MT"/>
              </a:rPr>
              <a:t> </a:t>
            </a:r>
            <a:r>
              <a:rPr sz="2400" dirty="0">
                <a:latin typeface="Arial MT"/>
                <a:cs typeface="Arial MT"/>
              </a:rPr>
              <a:t>as</a:t>
            </a:r>
            <a:r>
              <a:rPr sz="2400" spc="-65" dirty="0">
                <a:latin typeface="Arial MT"/>
                <a:cs typeface="Arial MT"/>
              </a:rPr>
              <a:t> </a:t>
            </a:r>
            <a:r>
              <a:rPr sz="2400" spc="-10" dirty="0">
                <a:latin typeface="Arial MT"/>
                <a:cs typeface="Arial MT"/>
              </a:rPr>
              <a:t>Pthreads.</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A</a:t>
            </a:r>
            <a:r>
              <a:rPr sz="2400" spc="-65" dirty="0">
                <a:latin typeface="Arial MT"/>
                <a:cs typeface="Arial MT"/>
              </a:rPr>
              <a:t> </a:t>
            </a:r>
            <a:r>
              <a:rPr sz="2400" dirty="0">
                <a:latin typeface="Arial MT"/>
                <a:cs typeface="Arial MT"/>
              </a:rPr>
              <a:t>standard</a:t>
            </a:r>
            <a:r>
              <a:rPr sz="2400" spc="-60" dirty="0">
                <a:latin typeface="Arial MT"/>
                <a:cs typeface="Arial MT"/>
              </a:rPr>
              <a:t> </a:t>
            </a:r>
            <a:r>
              <a:rPr sz="2400" dirty="0">
                <a:latin typeface="Arial MT"/>
                <a:cs typeface="Arial MT"/>
              </a:rPr>
              <a:t>for</a:t>
            </a:r>
            <a:r>
              <a:rPr sz="2400" spc="-80" dirty="0">
                <a:latin typeface="Arial MT"/>
                <a:cs typeface="Arial MT"/>
              </a:rPr>
              <a:t> </a:t>
            </a:r>
            <a:r>
              <a:rPr sz="2400" spc="-25" dirty="0">
                <a:latin typeface="Arial MT"/>
                <a:cs typeface="Arial MT"/>
              </a:rPr>
              <a:t>Unix-</a:t>
            </a:r>
            <a:r>
              <a:rPr sz="2400" dirty="0">
                <a:latin typeface="Arial MT"/>
                <a:cs typeface="Arial MT"/>
              </a:rPr>
              <a:t>like</a:t>
            </a:r>
            <a:r>
              <a:rPr sz="2400" spc="-15" dirty="0">
                <a:latin typeface="Arial MT"/>
                <a:cs typeface="Arial MT"/>
              </a:rPr>
              <a:t> </a:t>
            </a:r>
            <a:r>
              <a:rPr sz="2400" dirty="0">
                <a:latin typeface="Arial MT"/>
                <a:cs typeface="Arial MT"/>
              </a:rPr>
              <a:t>operating</a:t>
            </a:r>
            <a:r>
              <a:rPr sz="2400" spc="-45" dirty="0">
                <a:latin typeface="Arial MT"/>
                <a:cs typeface="Arial MT"/>
              </a:rPr>
              <a:t> </a:t>
            </a:r>
            <a:r>
              <a:rPr sz="2400" spc="-10" dirty="0">
                <a:latin typeface="Arial MT"/>
                <a:cs typeface="Arial MT"/>
              </a:rPr>
              <a:t>systems.</a:t>
            </a:r>
            <a:endParaRPr sz="2400" dirty="0">
              <a:latin typeface="Arial MT"/>
              <a:cs typeface="Arial MT"/>
            </a:endParaRPr>
          </a:p>
          <a:p>
            <a:pPr marL="354965" indent="-342265">
              <a:lnSpc>
                <a:spcPct val="100000"/>
              </a:lnSpc>
              <a:spcBef>
                <a:spcPts val="500"/>
              </a:spcBef>
              <a:buChar char="•"/>
              <a:tabLst>
                <a:tab pos="354965" algn="l"/>
              </a:tabLst>
            </a:pPr>
            <a:r>
              <a:rPr sz="2400" dirty="0">
                <a:latin typeface="Arial MT"/>
                <a:cs typeface="Arial MT"/>
              </a:rPr>
              <a:t>A</a:t>
            </a:r>
            <a:r>
              <a:rPr sz="2400" spc="-40" dirty="0">
                <a:latin typeface="Arial MT"/>
                <a:cs typeface="Arial MT"/>
              </a:rPr>
              <a:t> </a:t>
            </a:r>
            <a:r>
              <a:rPr sz="2400" dirty="0">
                <a:latin typeface="Arial MT"/>
                <a:cs typeface="Arial MT"/>
              </a:rPr>
              <a:t>library</a:t>
            </a:r>
            <a:r>
              <a:rPr sz="2400" spc="-2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can</a:t>
            </a:r>
            <a:r>
              <a:rPr sz="2400" spc="-40" dirty="0">
                <a:latin typeface="Arial MT"/>
                <a:cs typeface="Arial MT"/>
              </a:rPr>
              <a:t> </a:t>
            </a:r>
            <a:r>
              <a:rPr sz="2400" dirty="0">
                <a:latin typeface="Arial MT"/>
                <a:cs typeface="Arial MT"/>
              </a:rPr>
              <a:t>be</a:t>
            </a:r>
            <a:r>
              <a:rPr sz="2400" spc="-40" dirty="0">
                <a:latin typeface="Arial MT"/>
                <a:cs typeface="Arial MT"/>
              </a:rPr>
              <a:t> </a:t>
            </a:r>
            <a:r>
              <a:rPr sz="2400" dirty="0">
                <a:latin typeface="Arial MT"/>
                <a:cs typeface="Arial MT"/>
              </a:rPr>
              <a:t>linked</a:t>
            </a:r>
            <a:r>
              <a:rPr sz="2400" spc="-10"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C</a:t>
            </a:r>
            <a:r>
              <a:rPr sz="2400" spc="-40" dirty="0">
                <a:latin typeface="Arial MT"/>
                <a:cs typeface="Arial MT"/>
              </a:rPr>
              <a:t> </a:t>
            </a:r>
            <a:r>
              <a:rPr sz="2400" spc="-10" dirty="0">
                <a:latin typeface="Arial MT"/>
                <a:cs typeface="Arial MT"/>
              </a:rPr>
              <a:t>programs.</a:t>
            </a:r>
            <a:endParaRPr sz="2400" dirty="0">
              <a:latin typeface="Arial MT"/>
              <a:cs typeface="Arial MT"/>
            </a:endParaRPr>
          </a:p>
          <a:p>
            <a:pPr marL="354965" marR="5080" indent="-342900">
              <a:lnSpc>
                <a:spcPct val="100000"/>
              </a:lnSpc>
              <a:spcBef>
                <a:spcPts val="509"/>
              </a:spcBef>
              <a:buChar char="•"/>
              <a:tabLst>
                <a:tab pos="354965" algn="l"/>
              </a:tabLst>
            </a:pPr>
            <a:r>
              <a:rPr sz="2400" dirty="0">
                <a:latin typeface="Arial MT"/>
                <a:cs typeface="Arial MT"/>
              </a:rPr>
              <a:t>Specifies</a:t>
            </a:r>
            <a:r>
              <a:rPr sz="2400" spc="-65" dirty="0">
                <a:latin typeface="Arial MT"/>
                <a:cs typeface="Arial MT"/>
              </a:rPr>
              <a:t> </a:t>
            </a:r>
            <a:r>
              <a:rPr sz="2400" dirty="0">
                <a:latin typeface="Arial MT"/>
                <a:cs typeface="Arial MT"/>
              </a:rPr>
              <a:t>an</a:t>
            </a:r>
            <a:r>
              <a:rPr sz="2400" spc="-85" dirty="0">
                <a:latin typeface="Arial MT"/>
                <a:cs typeface="Arial MT"/>
              </a:rPr>
              <a:t> </a:t>
            </a:r>
            <a:r>
              <a:rPr sz="2400" dirty="0">
                <a:latin typeface="Arial MT"/>
                <a:cs typeface="Arial MT"/>
              </a:rPr>
              <a:t>application</a:t>
            </a:r>
            <a:r>
              <a:rPr sz="2400" spc="-55" dirty="0">
                <a:latin typeface="Arial MT"/>
                <a:cs typeface="Arial MT"/>
              </a:rPr>
              <a:t> </a:t>
            </a:r>
            <a:r>
              <a:rPr sz="2400" dirty="0">
                <a:latin typeface="Arial MT"/>
                <a:cs typeface="Arial MT"/>
              </a:rPr>
              <a:t>programming</a:t>
            </a:r>
            <a:r>
              <a:rPr sz="2400" spc="-65" dirty="0">
                <a:latin typeface="Arial MT"/>
                <a:cs typeface="Arial MT"/>
              </a:rPr>
              <a:t> </a:t>
            </a:r>
            <a:r>
              <a:rPr sz="2400" dirty="0">
                <a:latin typeface="Arial MT"/>
                <a:cs typeface="Arial MT"/>
              </a:rPr>
              <a:t>interface</a:t>
            </a:r>
            <a:r>
              <a:rPr sz="2400" spc="-85" dirty="0">
                <a:latin typeface="Arial MT"/>
                <a:cs typeface="Arial MT"/>
              </a:rPr>
              <a:t> </a:t>
            </a:r>
            <a:r>
              <a:rPr sz="2400" dirty="0">
                <a:latin typeface="Arial MT"/>
                <a:cs typeface="Arial MT"/>
              </a:rPr>
              <a:t>(API)</a:t>
            </a:r>
            <a:r>
              <a:rPr sz="2400" spc="-95" dirty="0">
                <a:latin typeface="Arial MT"/>
                <a:cs typeface="Arial MT"/>
              </a:rPr>
              <a:t> </a:t>
            </a:r>
            <a:r>
              <a:rPr sz="2400" dirty="0">
                <a:latin typeface="Arial MT"/>
                <a:cs typeface="Arial MT"/>
              </a:rPr>
              <a:t>for</a:t>
            </a:r>
            <a:r>
              <a:rPr sz="2400" spc="-80" dirty="0">
                <a:latin typeface="Arial MT"/>
                <a:cs typeface="Arial MT"/>
              </a:rPr>
              <a:t> </a:t>
            </a:r>
            <a:r>
              <a:rPr sz="2400" spc="-10" dirty="0">
                <a:latin typeface="Arial MT"/>
                <a:cs typeface="Arial MT"/>
              </a:rPr>
              <a:t>multi-threaded programming.</a:t>
            </a:r>
            <a:endParaRPr lang="en-US" sz="2400" spc="-10" dirty="0">
              <a:latin typeface="Arial MT"/>
              <a:cs typeface="Arial MT"/>
            </a:endParaRPr>
          </a:p>
          <a:p>
            <a:pPr marL="354965" marR="5080" indent="-342900">
              <a:spcBef>
                <a:spcPts val="509"/>
              </a:spcBef>
              <a:buFontTx/>
              <a:buChar char="•"/>
              <a:tabLst>
                <a:tab pos="354965" algn="l"/>
              </a:tabLst>
            </a:pPr>
            <a:r>
              <a:rPr lang="en-IN" sz="2400" dirty="0">
                <a:latin typeface="Arial MT"/>
                <a:cs typeface="Arial MT"/>
              </a:rPr>
              <a:t>The</a:t>
            </a:r>
            <a:r>
              <a:rPr lang="en-IN" sz="2400" spc="-40" dirty="0">
                <a:latin typeface="Arial MT"/>
                <a:cs typeface="Arial MT"/>
              </a:rPr>
              <a:t> </a:t>
            </a:r>
            <a:r>
              <a:rPr lang="en-IN" sz="2400" dirty="0" err="1">
                <a:latin typeface="Arial MT"/>
                <a:cs typeface="Arial MT"/>
              </a:rPr>
              <a:t>Pthreads</a:t>
            </a:r>
            <a:r>
              <a:rPr lang="en-IN" sz="2400" spc="-45" dirty="0">
                <a:latin typeface="Arial MT"/>
                <a:cs typeface="Arial MT"/>
              </a:rPr>
              <a:t> </a:t>
            </a:r>
            <a:r>
              <a:rPr lang="en-IN" sz="2400" dirty="0">
                <a:latin typeface="Arial MT"/>
                <a:cs typeface="Arial MT"/>
              </a:rPr>
              <a:t>API</a:t>
            </a:r>
            <a:r>
              <a:rPr lang="en-IN" sz="2400" spc="-40" dirty="0">
                <a:latin typeface="Arial MT"/>
                <a:cs typeface="Arial MT"/>
              </a:rPr>
              <a:t> </a:t>
            </a:r>
            <a:r>
              <a:rPr lang="en-IN" sz="2400" dirty="0">
                <a:latin typeface="Arial MT"/>
                <a:cs typeface="Arial MT"/>
              </a:rPr>
              <a:t>is</a:t>
            </a:r>
            <a:r>
              <a:rPr lang="en-IN" sz="2400" spc="-35" dirty="0">
                <a:latin typeface="Arial MT"/>
                <a:cs typeface="Arial MT"/>
              </a:rPr>
              <a:t> </a:t>
            </a:r>
            <a:r>
              <a:rPr lang="en-IN" sz="2400" dirty="0">
                <a:latin typeface="Arial MT"/>
                <a:cs typeface="Arial MT"/>
              </a:rPr>
              <a:t>only</a:t>
            </a:r>
            <a:r>
              <a:rPr lang="en-IN" sz="2400" spc="-45" dirty="0">
                <a:latin typeface="Arial MT"/>
                <a:cs typeface="Arial MT"/>
              </a:rPr>
              <a:t> </a:t>
            </a:r>
            <a:r>
              <a:rPr lang="en-IN" sz="2400" dirty="0">
                <a:latin typeface="Arial MT"/>
                <a:cs typeface="Arial MT"/>
              </a:rPr>
              <a:t>available</a:t>
            </a:r>
            <a:r>
              <a:rPr lang="en-IN" sz="2400" spc="5" dirty="0">
                <a:latin typeface="Arial MT"/>
                <a:cs typeface="Arial MT"/>
              </a:rPr>
              <a:t> </a:t>
            </a:r>
            <a:r>
              <a:rPr lang="en-IN" sz="2400" dirty="0">
                <a:latin typeface="Arial MT"/>
                <a:cs typeface="Arial MT"/>
              </a:rPr>
              <a:t>on</a:t>
            </a:r>
            <a:r>
              <a:rPr lang="en-IN" sz="2400" spc="-40" dirty="0">
                <a:latin typeface="Arial MT"/>
                <a:cs typeface="Arial MT"/>
              </a:rPr>
              <a:t> </a:t>
            </a:r>
            <a:r>
              <a:rPr lang="en-IN" sz="2400" dirty="0">
                <a:latin typeface="Arial MT"/>
                <a:cs typeface="Arial MT"/>
              </a:rPr>
              <a:t>POSIXR</a:t>
            </a:r>
            <a:r>
              <a:rPr lang="en-IN" sz="2400" spc="-45" dirty="0">
                <a:latin typeface="Arial MT"/>
                <a:cs typeface="Arial MT"/>
              </a:rPr>
              <a:t> </a:t>
            </a:r>
            <a:r>
              <a:rPr lang="en-IN" sz="2400" dirty="0">
                <a:latin typeface="Arial MT"/>
                <a:cs typeface="Arial MT"/>
              </a:rPr>
              <a:t>systems</a:t>
            </a:r>
            <a:r>
              <a:rPr lang="en-IN" sz="2400" spc="-55" dirty="0">
                <a:latin typeface="Arial MT"/>
                <a:cs typeface="Arial MT"/>
              </a:rPr>
              <a:t> </a:t>
            </a:r>
            <a:r>
              <a:rPr lang="en-IN" sz="2400" dirty="0">
                <a:latin typeface="Arial MT"/>
                <a:cs typeface="Arial MT"/>
              </a:rPr>
              <a:t>—</a:t>
            </a:r>
            <a:r>
              <a:rPr lang="en-IN" sz="2400" spc="-50" dirty="0">
                <a:latin typeface="Arial MT"/>
                <a:cs typeface="Arial MT"/>
              </a:rPr>
              <a:t> </a:t>
            </a:r>
            <a:r>
              <a:rPr lang="en-IN" sz="2400" dirty="0">
                <a:latin typeface="Arial MT"/>
                <a:cs typeface="Arial MT"/>
              </a:rPr>
              <a:t>Linux,</a:t>
            </a:r>
            <a:r>
              <a:rPr lang="en-IN" sz="2400" spc="-10" dirty="0">
                <a:latin typeface="Arial MT"/>
                <a:cs typeface="Arial MT"/>
              </a:rPr>
              <a:t> </a:t>
            </a:r>
            <a:r>
              <a:rPr lang="en-IN" sz="2400" dirty="0">
                <a:latin typeface="Arial MT"/>
                <a:cs typeface="Arial MT"/>
              </a:rPr>
              <a:t>MacOS</a:t>
            </a:r>
            <a:r>
              <a:rPr lang="en-IN" sz="2400" spc="-50" dirty="0">
                <a:latin typeface="Arial MT"/>
                <a:cs typeface="Arial MT"/>
              </a:rPr>
              <a:t> </a:t>
            </a:r>
            <a:r>
              <a:rPr lang="en-IN" sz="2400" spc="-25" dirty="0">
                <a:latin typeface="Arial MT"/>
                <a:cs typeface="Arial MT"/>
              </a:rPr>
              <a:t>X, </a:t>
            </a:r>
            <a:r>
              <a:rPr lang="en-IN" sz="2400" dirty="0">
                <a:latin typeface="Arial MT"/>
                <a:cs typeface="Arial MT"/>
              </a:rPr>
              <a:t>Solaris,</a:t>
            </a:r>
            <a:r>
              <a:rPr lang="en-IN" sz="2400" spc="-80" dirty="0">
                <a:latin typeface="Arial MT"/>
                <a:cs typeface="Arial MT"/>
              </a:rPr>
              <a:t> </a:t>
            </a:r>
            <a:r>
              <a:rPr lang="en-IN" sz="2400" dirty="0">
                <a:latin typeface="Arial MT"/>
                <a:cs typeface="Arial MT"/>
              </a:rPr>
              <a:t>HPUX,</a:t>
            </a:r>
            <a:r>
              <a:rPr lang="en-IN" sz="2400" spc="-80" dirty="0">
                <a:latin typeface="Arial MT"/>
                <a:cs typeface="Arial MT"/>
              </a:rPr>
              <a:t> </a:t>
            </a:r>
            <a:r>
              <a:rPr lang="en-IN" sz="2400" spc="-50" dirty="0">
                <a:latin typeface="Arial MT"/>
                <a:cs typeface="Arial MT"/>
              </a:rPr>
              <a:t>…</a:t>
            </a:r>
            <a:endParaRPr lang="en-IN" sz="2400" dirty="0">
              <a:latin typeface="Arial MT"/>
              <a:cs typeface="Arial MT"/>
            </a:endParaRPr>
          </a:p>
          <a:p>
            <a:pPr marL="354965" marR="5080" indent="-342900">
              <a:lnSpc>
                <a:spcPct val="100000"/>
              </a:lnSpc>
              <a:spcBef>
                <a:spcPts val="509"/>
              </a:spcBef>
              <a:buChar char="•"/>
              <a:tabLst>
                <a:tab pos="354965" algn="l"/>
              </a:tabLst>
            </a:pPr>
            <a:endParaRPr sz="24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latin typeface="Calibri"/>
                <a:cs typeface="Calibri"/>
              </a:rPr>
              <a:t>POSIX</a:t>
            </a:r>
            <a:r>
              <a:rPr sz="3975" spc="-15" baseline="25157" dirty="0"/>
              <a:t>®</a:t>
            </a:r>
            <a:r>
              <a:rPr sz="4000" spc="-10" dirty="0">
                <a:latin typeface="Calibri"/>
                <a:cs typeface="Calibri"/>
              </a:rPr>
              <a:t>Threads</a:t>
            </a:r>
            <a:endParaRPr sz="40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6A35-0B77-78DA-FE98-6CA8F1274F5E}"/>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Why Use </a:t>
            </a:r>
            <a:r>
              <a:rPr lang="en-IN" b="1" i="0" dirty="0" err="1">
                <a:solidFill>
                  <a:srgbClr val="1F2328"/>
                </a:solidFill>
                <a:effectLst/>
                <a:latin typeface="-apple-system"/>
              </a:rPr>
              <a:t>Pthreads</a:t>
            </a:r>
            <a:r>
              <a:rPr lang="en-IN" b="1" i="0" dirty="0">
                <a:solidFill>
                  <a:srgbClr val="1F2328"/>
                </a:solidFill>
                <a:effectLst/>
                <a:latin typeface="-apple-system"/>
              </a:rPr>
              <a:t>? (High-Level Motivation)</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15009D60-9566-0756-31EA-8F46894F888A}"/>
              </a:ext>
            </a:extLst>
          </p:cNvPr>
          <p:cNvSpPr txBox="1"/>
          <p:nvPr/>
        </p:nvSpPr>
        <p:spPr>
          <a:xfrm>
            <a:off x="304800" y="1447800"/>
            <a:ext cx="11401856" cy="4218719"/>
          </a:xfrm>
          <a:prstGeom prst="rect">
            <a:avLst/>
          </a:prstGeom>
          <a:noFill/>
        </p:spPr>
        <p:txBody>
          <a:bodyPr wrap="square">
            <a:spAutoFit/>
          </a:bodyPr>
          <a:lstStyle/>
          <a:p>
            <a:pPr algn="l">
              <a:lnSpc>
                <a:spcPct val="150000"/>
              </a:lnSpc>
            </a:pPr>
            <a:r>
              <a:rPr lang="en-IN" sz="1200" b="0" i="0" dirty="0">
                <a:solidFill>
                  <a:srgbClr val="1F2328"/>
                </a:solidFill>
                <a:effectLst/>
                <a:latin typeface="-apple-system"/>
              </a:rPr>
              <a:t>A </a:t>
            </a:r>
            <a:r>
              <a:rPr lang="en-IN" sz="1200" b="1" i="0" dirty="0">
                <a:solidFill>
                  <a:srgbClr val="1F2328"/>
                </a:solidFill>
                <a:effectLst/>
                <a:latin typeface="-apple-system"/>
              </a:rPr>
              <a:t>thread</a:t>
            </a:r>
            <a:r>
              <a:rPr lang="en-IN" sz="1200" b="0" i="0" dirty="0">
                <a:solidFill>
                  <a:srgbClr val="1F2328"/>
                </a:solidFill>
                <a:effectLst/>
                <a:latin typeface="-apple-system"/>
              </a:rPr>
              <a:t> is like a mini-program running inside a larger program. Instead of running multiple completely separate processes, you can have one program that spawns multiple threads, each doing part of the overall work. Because threads share the same memory space, they can communicate and share data more efficiently than separate processes (which typically must use message passing).</a:t>
            </a:r>
          </a:p>
          <a:p>
            <a:pPr algn="l">
              <a:lnSpc>
                <a:spcPct val="150000"/>
              </a:lnSpc>
            </a:pPr>
            <a:r>
              <a:rPr lang="en-IN" sz="1200" b="1" i="0" dirty="0">
                <a:solidFill>
                  <a:srgbClr val="1F2328"/>
                </a:solidFill>
                <a:effectLst/>
                <a:latin typeface="-apple-system"/>
              </a:rPr>
              <a:t>Real-World Example #1 – Web Server:</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When a web server receives multiple requests (say from different users), it can spawn a new thread for each incoming request. Each thread then processes the request in parallel, sharing some global information like configuration settings or cached data.</a:t>
            </a:r>
          </a:p>
          <a:p>
            <a:pPr algn="l">
              <a:lnSpc>
                <a:spcPct val="150000"/>
              </a:lnSpc>
              <a:buFont typeface="Arial" panose="020B0604020202020204" pitchFamily="34" charset="0"/>
              <a:buChar char="•"/>
            </a:pPr>
            <a:r>
              <a:rPr lang="en-IN" sz="1200" b="0" i="0" dirty="0">
                <a:solidFill>
                  <a:srgbClr val="1F2328"/>
                </a:solidFill>
                <a:effectLst/>
                <a:latin typeface="-apple-system"/>
              </a:rPr>
              <a:t>This can be more efficient than starting a whole new process for each request, because processes don’t share memory automatically—they need extra overhead for communication.</a:t>
            </a:r>
          </a:p>
          <a:p>
            <a:pPr algn="l">
              <a:lnSpc>
                <a:spcPct val="150000"/>
              </a:lnSpc>
            </a:pPr>
            <a:r>
              <a:rPr lang="en-IN" sz="1200" b="1" i="0" dirty="0">
                <a:solidFill>
                  <a:srgbClr val="1F2328"/>
                </a:solidFill>
                <a:effectLst/>
                <a:latin typeface="-apple-system"/>
              </a:rPr>
              <a:t>Real-World Example #2 – Image Processing:</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If you have a large image and want to apply a filter (e.g., a blur or edge detection) in parallel, you can split the image into segments. Each thread processes a segment in memory. Because the threads share the entire image buffer as global data, it’s easy for them to coordinate boundaries between segments without complicated data transfers.</a:t>
            </a:r>
          </a:p>
          <a:p>
            <a:pPr algn="l">
              <a:lnSpc>
                <a:spcPct val="150000"/>
              </a:lnSpc>
            </a:pPr>
            <a:r>
              <a:rPr lang="en-IN" sz="1200" b="1" i="0" dirty="0">
                <a:solidFill>
                  <a:srgbClr val="1F2328"/>
                </a:solidFill>
                <a:effectLst/>
                <a:latin typeface="-apple-system"/>
              </a:rPr>
              <a:t>Key Advantages</a:t>
            </a:r>
          </a:p>
          <a:p>
            <a:pPr algn="l">
              <a:lnSpc>
                <a:spcPct val="150000"/>
              </a:lnSpc>
              <a:buFont typeface="+mj-lt"/>
              <a:buAutoNum type="arabicPeriod"/>
            </a:pPr>
            <a:r>
              <a:rPr lang="en-IN" sz="1200" b="1" i="0" dirty="0">
                <a:solidFill>
                  <a:srgbClr val="1F2328"/>
                </a:solidFill>
                <a:effectLst/>
                <a:latin typeface="-apple-system"/>
              </a:rPr>
              <a:t>Shared Data</a:t>
            </a:r>
            <a:r>
              <a:rPr lang="en-IN" sz="1200" b="0" i="0" dirty="0">
                <a:solidFill>
                  <a:srgbClr val="1F2328"/>
                </a:solidFill>
                <a:effectLst/>
                <a:latin typeface="-apple-system"/>
              </a:rPr>
              <a:t>: Threads can see each other’s variables if those variables are declared globally.</a:t>
            </a:r>
          </a:p>
          <a:p>
            <a:pPr algn="l">
              <a:lnSpc>
                <a:spcPct val="150000"/>
              </a:lnSpc>
              <a:buFont typeface="+mj-lt"/>
              <a:buAutoNum type="arabicPeriod"/>
            </a:pPr>
            <a:r>
              <a:rPr lang="en-IN" sz="1200" b="1" i="0" dirty="0">
                <a:solidFill>
                  <a:srgbClr val="1F2328"/>
                </a:solidFill>
                <a:effectLst/>
                <a:latin typeface="-apple-system"/>
              </a:rPr>
              <a:t>Lightweight</a:t>
            </a:r>
            <a:r>
              <a:rPr lang="en-IN" sz="1200" b="0" i="0" dirty="0">
                <a:solidFill>
                  <a:srgbClr val="1F2328"/>
                </a:solidFill>
                <a:effectLst/>
                <a:latin typeface="-apple-system"/>
              </a:rPr>
              <a:t>: Spawning threads is often faster than starting full processes.</a:t>
            </a:r>
          </a:p>
          <a:p>
            <a:pPr algn="l">
              <a:lnSpc>
                <a:spcPct val="150000"/>
              </a:lnSpc>
              <a:buFont typeface="+mj-lt"/>
              <a:buAutoNum type="arabicPeriod"/>
            </a:pPr>
            <a:r>
              <a:rPr lang="en-IN" sz="1200" b="1" i="0" dirty="0">
                <a:solidFill>
                  <a:srgbClr val="1F2328"/>
                </a:solidFill>
                <a:effectLst/>
                <a:latin typeface="-apple-system"/>
              </a:rPr>
              <a:t>Concurrency</a:t>
            </a:r>
            <a:r>
              <a:rPr lang="en-IN" sz="1200" b="0" i="0" dirty="0">
                <a:solidFill>
                  <a:srgbClr val="1F2328"/>
                </a:solidFill>
                <a:effectLst/>
                <a:latin typeface="-apple-system"/>
              </a:rPr>
              <a:t>: Multiple tasks run “simultaneously,” allowing you to take advantage of modern multicore CPUs.</a:t>
            </a:r>
          </a:p>
        </p:txBody>
      </p:sp>
    </p:spTree>
    <p:extLst>
      <p:ext uri="{BB962C8B-B14F-4D97-AF65-F5344CB8AC3E}">
        <p14:creationId xmlns:p14="http://schemas.microsoft.com/office/powerpoint/2010/main" val="406554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72D0-CE49-EFD1-784C-CF20BF7D54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56C0C8-2F6B-BEDD-6308-1B4AD5BFB0D2}"/>
              </a:ext>
            </a:extLst>
          </p:cNvPr>
          <p:cNvSpPr>
            <a:spLocks noGrp="1"/>
          </p:cNvSpPr>
          <p:nvPr>
            <p:ph type="body" idx="1"/>
          </p:nvPr>
        </p:nvSpPr>
        <p:spPr/>
        <p:txBody>
          <a:bodyPr/>
          <a:lstStyle/>
          <a:p>
            <a:endParaRPr lang="en-IN"/>
          </a:p>
        </p:txBody>
      </p:sp>
      <p:pic>
        <p:nvPicPr>
          <p:cNvPr id="5" name="Picture 4" descr="A screenshot of a computer&#10;&#10;AI-generated content may be incorrect.">
            <a:extLst>
              <a:ext uri="{FF2B5EF4-FFF2-40B4-BE49-F238E27FC236}">
                <a16:creationId xmlns:a16="http://schemas.microsoft.com/office/drawing/2014/main" id="{45E81462-CBFB-FB55-9502-78BF76E0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273"/>
            <a:ext cx="5947959" cy="334572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F1AAB93-39C8-C273-AB11-2848EC284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83272"/>
            <a:ext cx="5554133" cy="32695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CD7B973-8E7B-194F-123D-3188AC898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67" y="3626524"/>
            <a:ext cx="5245652" cy="2950679"/>
          </a:xfrm>
          <a:prstGeom prst="rect">
            <a:avLst/>
          </a:prstGeom>
        </p:spPr>
      </p:pic>
      <p:pic>
        <p:nvPicPr>
          <p:cNvPr id="11" name="Picture 10" descr="A computer screen with a program code&#10;&#10;AI-generated content may be incorrect.">
            <a:extLst>
              <a:ext uri="{FF2B5EF4-FFF2-40B4-BE49-F238E27FC236}">
                <a16:creationId xmlns:a16="http://schemas.microsoft.com/office/drawing/2014/main" id="{6DA15837-2335-55AF-0008-690AE7FFC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019" y="3601675"/>
            <a:ext cx="5334000" cy="3000375"/>
          </a:xfrm>
          <a:prstGeom prst="rect">
            <a:avLst/>
          </a:prstGeom>
        </p:spPr>
      </p:pic>
    </p:spTree>
    <p:extLst>
      <p:ext uri="{BB962C8B-B14F-4D97-AF65-F5344CB8AC3E}">
        <p14:creationId xmlns:p14="http://schemas.microsoft.com/office/powerpoint/2010/main" val="134063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9BD8-BA44-62FB-B21A-178D2178A3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0B6C062-E004-DB7C-AB94-CD78B70A38E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4A221BA-FA07-3480-C02F-58F96DDA69F5}"/>
              </a:ext>
            </a:extLst>
          </p:cNvPr>
          <p:cNvPicPr>
            <a:picLocks noChangeAspect="1"/>
          </p:cNvPicPr>
          <p:nvPr/>
        </p:nvPicPr>
        <p:blipFill>
          <a:blip r:embed="rId2"/>
          <a:stretch>
            <a:fillRect/>
          </a:stretch>
        </p:blipFill>
        <p:spPr>
          <a:xfrm>
            <a:off x="0" y="457200"/>
            <a:ext cx="12192000" cy="5365366"/>
          </a:xfrm>
          <a:prstGeom prst="rect">
            <a:avLst/>
          </a:prstGeom>
        </p:spPr>
      </p:pic>
    </p:spTree>
    <p:extLst>
      <p:ext uri="{BB962C8B-B14F-4D97-AF65-F5344CB8AC3E}">
        <p14:creationId xmlns:p14="http://schemas.microsoft.com/office/powerpoint/2010/main" val="185702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Hello</a:t>
            </a:r>
            <a:r>
              <a:rPr spc="-120" dirty="0"/>
              <a:t> </a:t>
            </a:r>
            <a:r>
              <a:rPr dirty="0"/>
              <a:t>World!</a:t>
            </a:r>
            <a:r>
              <a:rPr spc="-95" dirty="0"/>
              <a:t> </a:t>
            </a:r>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0" name="Picture 9">
            <a:extLst>
              <a:ext uri="{FF2B5EF4-FFF2-40B4-BE49-F238E27FC236}">
                <a16:creationId xmlns:a16="http://schemas.microsoft.com/office/drawing/2014/main" id="{E3F5B873-312C-349B-547F-31DE27DA0D91}"/>
              </a:ext>
            </a:extLst>
          </p:cNvPr>
          <p:cNvPicPr>
            <a:picLocks noChangeAspect="1"/>
          </p:cNvPicPr>
          <p:nvPr/>
        </p:nvPicPr>
        <p:blipFill>
          <a:blip r:embed="rId3"/>
          <a:stretch>
            <a:fillRect/>
          </a:stretch>
        </p:blipFill>
        <p:spPr>
          <a:xfrm>
            <a:off x="685800" y="1022793"/>
            <a:ext cx="9829800" cy="5658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3667"/>
            <a:ext cx="8923020" cy="4502785"/>
          </a:xfrm>
          <a:prstGeom prst="rect">
            <a:avLst/>
          </a:prstGeom>
        </p:spPr>
        <p:txBody>
          <a:bodyPr vert="horz" wrap="square" lIns="0" tIns="33655" rIns="0" bIns="0" rtlCol="0">
            <a:spAutoFit/>
          </a:bodyPr>
          <a:lstStyle/>
          <a:p>
            <a:pPr marL="354965" indent="-342265">
              <a:lnSpc>
                <a:spcPct val="100000"/>
              </a:lnSpc>
              <a:spcBef>
                <a:spcPts val="265"/>
              </a:spcBef>
              <a:buFont typeface="Arial MT"/>
              <a:buChar char="•"/>
              <a:tabLst>
                <a:tab pos="354965" algn="l"/>
              </a:tabLst>
            </a:pPr>
            <a:r>
              <a:rPr sz="2800" dirty="0">
                <a:latin typeface="Arial MT"/>
                <a:cs typeface="Arial MT"/>
              </a:rPr>
              <a:t>Lab</a:t>
            </a:r>
            <a:r>
              <a:rPr sz="2800" spc="-55" dirty="0">
                <a:latin typeface="Arial MT"/>
                <a:cs typeface="Arial MT"/>
              </a:rPr>
              <a:t> </a:t>
            </a:r>
            <a:r>
              <a:rPr sz="2800" spc="-50" dirty="0">
                <a:latin typeface="Arial MT"/>
                <a:cs typeface="Arial MT"/>
              </a:rPr>
              <a:t>3</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Problems</a:t>
            </a:r>
            <a:r>
              <a:rPr sz="2800" spc="-114" dirty="0">
                <a:latin typeface="Arial MT"/>
                <a:cs typeface="Arial MT"/>
              </a:rPr>
              <a:t> </a:t>
            </a:r>
            <a:r>
              <a:rPr sz="2800" dirty="0">
                <a:latin typeface="Arial MT"/>
                <a:cs typeface="Arial MT"/>
              </a:rPr>
              <a:t>programming</a:t>
            </a:r>
            <a:r>
              <a:rPr sz="2800" spc="-90" dirty="0">
                <a:latin typeface="Arial MT"/>
                <a:cs typeface="Arial MT"/>
              </a:rPr>
              <a:t> </a:t>
            </a:r>
            <a:r>
              <a:rPr sz="2800" dirty="0">
                <a:latin typeface="Arial MT"/>
                <a:cs typeface="Arial MT"/>
              </a:rPr>
              <a:t>shared</a:t>
            </a:r>
            <a:r>
              <a:rPr sz="2800" spc="-120" dirty="0">
                <a:latin typeface="Arial MT"/>
                <a:cs typeface="Arial MT"/>
              </a:rPr>
              <a:t> </a:t>
            </a:r>
            <a:r>
              <a:rPr sz="2800" dirty="0">
                <a:latin typeface="Arial MT"/>
                <a:cs typeface="Arial MT"/>
              </a:rPr>
              <a:t>memory</a:t>
            </a:r>
            <a:r>
              <a:rPr sz="2800" spc="-110" dirty="0">
                <a:latin typeface="Arial MT"/>
                <a:cs typeface="Arial MT"/>
              </a:rPr>
              <a:t> </a:t>
            </a:r>
            <a:r>
              <a:rPr sz="2800" spc="-10" dirty="0">
                <a:latin typeface="Arial MT"/>
                <a:cs typeface="Arial MT"/>
              </a:rPr>
              <a:t>systems.</a:t>
            </a:r>
            <a:endParaRPr sz="2800" dirty="0">
              <a:latin typeface="Arial MT"/>
              <a:cs typeface="Arial MT"/>
            </a:endParaRPr>
          </a:p>
          <a:p>
            <a:pPr marL="354965" indent="-342265">
              <a:lnSpc>
                <a:spcPct val="100000"/>
              </a:lnSpc>
              <a:spcBef>
                <a:spcPts val="155"/>
              </a:spcBef>
              <a:buChar char="•"/>
              <a:tabLst>
                <a:tab pos="354965" algn="l"/>
              </a:tabLst>
            </a:pPr>
            <a:r>
              <a:rPr sz="2800" dirty="0">
                <a:latin typeface="Arial MT"/>
                <a:cs typeface="Arial MT"/>
              </a:rPr>
              <a:t>Controlling</a:t>
            </a:r>
            <a:r>
              <a:rPr sz="2800" spc="-60" dirty="0">
                <a:latin typeface="Arial MT"/>
                <a:cs typeface="Arial MT"/>
              </a:rPr>
              <a:t> </a:t>
            </a:r>
            <a:r>
              <a:rPr sz="2800" dirty="0">
                <a:latin typeface="Arial MT"/>
                <a:cs typeface="Arial MT"/>
              </a:rPr>
              <a:t>access</a:t>
            </a:r>
            <a:r>
              <a:rPr sz="2800" spc="-75" dirty="0">
                <a:latin typeface="Arial MT"/>
                <a:cs typeface="Arial MT"/>
              </a:rPr>
              <a:t> </a:t>
            </a:r>
            <a:r>
              <a:rPr sz="2800" dirty="0">
                <a:latin typeface="Arial MT"/>
                <a:cs typeface="Arial MT"/>
              </a:rPr>
              <a:t>to</a:t>
            </a:r>
            <a:r>
              <a:rPr sz="2800" spc="-75" dirty="0">
                <a:latin typeface="Arial MT"/>
                <a:cs typeface="Arial MT"/>
              </a:rPr>
              <a:t> </a:t>
            </a:r>
            <a:r>
              <a:rPr sz="2800" dirty="0">
                <a:latin typeface="Arial MT"/>
                <a:cs typeface="Arial MT"/>
              </a:rPr>
              <a:t>a</a:t>
            </a:r>
            <a:r>
              <a:rPr sz="2800" spc="-75" dirty="0">
                <a:latin typeface="Arial MT"/>
                <a:cs typeface="Arial MT"/>
              </a:rPr>
              <a:t> </a:t>
            </a:r>
            <a:r>
              <a:rPr sz="2800" dirty="0">
                <a:latin typeface="Arial MT"/>
                <a:cs typeface="Arial MT"/>
              </a:rPr>
              <a:t>critical</a:t>
            </a:r>
            <a:r>
              <a:rPr sz="2800" spc="-70" dirty="0">
                <a:latin typeface="Arial MT"/>
                <a:cs typeface="Arial MT"/>
              </a:rPr>
              <a:t> </a:t>
            </a:r>
            <a:r>
              <a:rPr sz="2800" spc="-10" dirty="0">
                <a:latin typeface="Arial MT"/>
                <a:cs typeface="Arial MT"/>
              </a:rPr>
              <a:t>section.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Thread</a:t>
            </a:r>
            <a:r>
              <a:rPr sz="2800" spc="-80" dirty="0">
                <a:latin typeface="Arial MT"/>
                <a:cs typeface="Arial MT"/>
              </a:rPr>
              <a:t> </a:t>
            </a:r>
            <a:r>
              <a:rPr sz="2800" spc="-10" dirty="0">
                <a:latin typeface="Arial MT"/>
                <a:cs typeface="Arial MT"/>
              </a:rPr>
              <a:t>synchronisation.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Programming</a:t>
            </a:r>
            <a:r>
              <a:rPr sz="2800" spc="-60" dirty="0">
                <a:latin typeface="Arial MT"/>
                <a:cs typeface="Arial MT"/>
              </a:rPr>
              <a:t> </a:t>
            </a:r>
            <a:r>
              <a:rPr sz="2800" dirty="0">
                <a:latin typeface="Arial MT"/>
                <a:cs typeface="Arial MT"/>
              </a:rPr>
              <a:t>with</a:t>
            </a:r>
            <a:r>
              <a:rPr sz="2800" spc="-90" dirty="0">
                <a:latin typeface="Arial MT"/>
                <a:cs typeface="Arial MT"/>
              </a:rPr>
              <a:t> </a:t>
            </a:r>
            <a:r>
              <a:rPr sz="2800" dirty="0">
                <a:latin typeface="Arial MT"/>
                <a:cs typeface="Arial MT"/>
              </a:rPr>
              <a:t>POSIX</a:t>
            </a:r>
            <a:r>
              <a:rPr sz="2800" spc="-95" dirty="0">
                <a:latin typeface="Arial MT"/>
                <a:cs typeface="Arial MT"/>
              </a:rPr>
              <a:t> </a:t>
            </a:r>
            <a:r>
              <a:rPr sz="2800" spc="-10" dirty="0">
                <a:latin typeface="Arial MT"/>
                <a:cs typeface="Arial MT"/>
              </a:rPr>
              <a:t>threads.</a:t>
            </a:r>
            <a:endParaRPr sz="2800" dirty="0">
              <a:latin typeface="Arial MT"/>
              <a:cs typeface="Arial MT"/>
            </a:endParaRPr>
          </a:p>
          <a:p>
            <a:pPr marL="354965" indent="-342265">
              <a:lnSpc>
                <a:spcPct val="100000"/>
              </a:lnSpc>
              <a:spcBef>
                <a:spcPts val="155"/>
              </a:spcBef>
              <a:buChar char="•"/>
              <a:tabLst>
                <a:tab pos="354965" algn="l"/>
              </a:tabLst>
            </a:pPr>
            <a:r>
              <a:rPr sz="2800" spc="-10" dirty="0">
                <a:latin typeface="Arial MT"/>
                <a:cs typeface="Arial MT"/>
              </a:rPr>
              <a:t>Mutexes.</a:t>
            </a:r>
            <a:endParaRPr sz="2800" dirty="0">
              <a:latin typeface="Arial MT"/>
              <a:cs typeface="Arial MT"/>
            </a:endParaRPr>
          </a:p>
          <a:p>
            <a:pPr marL="354965" indent="-342265">
              <a:lnSpc>
                <a:spcPct val="100000"/>
              </a:lnSpc>
              <a:spcBef>
                <a:spcPts val="170"/>
              </a:spcBef>
              <a:buChar char="•"/>
              <a:tabLst>
                <a:tab pos="354965" algn="l"/>
              </a:tabLst>
            </a:pPr>
            <a:r>
              <a:rPr sz="2800" spc="-20" dirty="0">
                <a:latin typeface="Arial MT"/>
                <a:cs typeface="Arial MT"/>
              </a:rPr>
              <a:t>Producer-</a:t>
            </a:r>
            <a:r>
              <a:rPr sz="2800" dirty="0">
                <a:latin typeface="Arial MT"/>
                <a:cs typeface="Arial MT"/>
              </a:rPr>
              <a:t>consumer</a:t>
            </a:r>
            <a:r>
              <a:rPr sz="2800" spc="-60" dirty="0">
                <a:latin typeface="Arial MT"/>
                <a:cs typeface="Arial MT"/>
              </a:rPr>
              <a:t> </a:t>
            </a:r>
            <a:r>
              <a:rPr sz="2800" dirty="0">
                <a:latin typeface="Arial MT"/>
                <a:cs typeface="Arial MT"/>
              </a:rPr>
              <a:t>synchronisation</a:t>
            </a:r>
            <a:r>
              <a:rPr sz="2800" spc="-75" dirty="0">
                <a:latin typeface="Arial MT"/>
                <a:cs typeface="Arial MT"/>
              </a:rPr>
              <a:t> </a:t>
            </a:r>
            <a:r>
              <a:rPr sz="2800" dirty="0">
                <a:latin typeface="Arial MT"/>
                <a:cs typeface="Arial MT"/>
              </a:rPr>
              <a:t>and</a:t>
            </a:r>
            <a:r>
              <a:rPr sz="2800" spc="-80" dirty="0">
                <a:latin typeface="Arial MT"/>
                <a:cs typeface="Arial MT"/>
              </a:rPr>
              <a:t> </a:t>
            </a:r>
            <a:r>
              <a:rPr sz="2800" spc="-10" dirty="0">
                <a:latin typeface="Arial MT"/>
                <a:cs typeface="Arial MT"/>
              </a:rPr>
              <a:t>semaphores.</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Barriers</a:t>
            </a:r>
            <a:r>
              <a:rPr sz="2800" spc="-85" dirty="0">
                <a:latin typeface="Arial MT"/>
                <a:cs typeface="Arial MT"/>
              </a:rPr>
              <a:t> </a:t>
            </a:r>
            <a:r>
              <a:rPr sz="2800" dirty="0">
                <a:latin typeface="Arial MT"/>
                <a:cs typeface="Arial MT"/>
              </a:rPr>
              <a:t>and</a:t>
            </a:r>
            <a:r>
              <a:rPr sz="2800" spc="-70" dirty="0">
                <a:latin typeface="Arial MT"/>
                <a:cs typeface="Arial MT"/>
              </a:rPr>
              <a:t> </a:t>
            </a:r>
            <a:r>
              <a:rPr sz="2800" dirty="0">
                <a:latin typeface="Arial MT"/>
                <a:cs typeface="Arial MT"/>
              </a:rPr>
              <a:t>condition</a:t>
            </a:r>
            <a:r>
              <a:rPr sz="2800" spc="-80" dirty="0">
                <a:latin typeface="Arial MT"/>
                <a:cs typeface="Arial MT"/>
              </a:rPr>
              <a:t> </a:t>
            </a:r>
            <a:r>
              <a:rPr sz="2800" spc="-10" dirty="0">
                <a:latin typeface="Arial MT"/>
                <a:cs typeface="Arial MT"/>
              </a:rPr>
              <a:t>variables.</a:t>
            </a:r>
            <a:endParaRPr sz="2800" dirty="0">
              <a:latin typeface="Arial MT"/>
              <a:cs typeface="Arial MT"/>
            </a:endParaRPr>
          </a:p>
          <a:p>
            <a:pPr marL="354965" indent="-342265">
              <a:lnSpc>
                <a:spcPct val="100000"/>
              </a:lnSpc>
              <a:spcBef>
                <a:spcPts val="155"/>
              </a:spcBef>
              <a:buChar char="•"/>
              <a:tabLst>
                <a:tab pos="354965" algn="l"/>
              </a:tabLst>
            </a:pPr>
            <a:r>
              <a:rPr sz="2800" spc="-25" dirty="0">
                <a:latin typeface="Arial MT"/>
                <a:cs typeface="Arial MT"/>
              </a:rPr>
              <a:t>Read-</a:t>
            </a:r>
            <a:r>
              <a:rPr sz="2800" dirty="0">
                <a:latin typeface="Arial MT"/>
                <a:cs typeface="Arial MT"/>
              </a:rPr>
              <a:t>write</a:t>
            </a:r>
            <a:r>
              <a:rPr sz="2800" spc="-20" dirty="0">
                <a:latin typeface="Arial MT"/>
                <a:cs typeface="Arial MT"/>
              </a:rPr>
              <a:t> </a:t>
            </a:r>
            <a:r>
              <a:rPr sz="2800" spc="-10" dirty="0">
                <a:latin typeface="Arial MT"/>
                <a:cs typeface="Arial MT"/>
              </a:rPr>
              <a:t>locks.</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Thread</a:t>
            </a:r>
            <a:r>
              <a:rPr sz="2800" spc="-90" dirty="0">
                <a:latin typeface="Arial MT"/>
                <a:cs typeface="Arial MT"/>
              </a:rPr>
              <a:t> </a:t>
            </a:r>
            <a:r>
              <a:rPr sz="2800" spc="-10" dirty="0">
                <a:latin typeface="Arial MT"/>
                <a:cs typeface="Arial MT"/>
              </a:rPr>
              <a:t>safety.</a:t>
            </a:r>
            <a:endParaRPr sz="28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Compiling</a:t>
            </a:r>
            <a:r>
              <a:rPr spc="-114" dirty="0"/>
              <a:t> </a:t>
            </a:r>
            <a:r>
              <a:rPr dirty="0"/>
              <a:t>a</a:t>
            </a:r>
            <a:r>
              <a:rPr spc="-140" dirty="0"/>
              <a:t> </a:t>
            </a:r>
            <a:r>
              <a:rPr dirty="0"/>
              <a:t>Pthread</a:t>
            </a:r>
            <a:r>
              <a:rPr spc="-120" dirty="0"/>
              <a:t> </a:t>
            </a:r>
            <a:r>
              <a:rPr spc="-10" dirty="0"/>
              <a:t>program</a:t>
            </a:r>
          </a:p>
        </p:txBody>
      </p:sp>
      <p:sp>
        <p:nvSpPr>
          <p:cNvPr id="3" name="object 3"/>
          <p:cNvSpPr txBox="1"/>
          <p:nvPr/>
        </p:nvSpPr>
        <p:spPr>
          <a:xfrm>
            <a:off x="2071242" y="1581658"/>
            <a:ext cx="7740650" cy="452120"/>
          </a:xfrm>
          <a:prstGeom prst="rect">
            <a:avLst/>
          </a:prstGeom>
        </p:spPr>
        <p:txBody>
          <a:bodyPr vert="horz" wrap="square" lIns="0" tIns="12065" rIns="0" bIns="0" rtlCol="0">
            <a:spAutoFit/>
          </a:bodyPr>
          <a:lstStyle/>
          <a:p>
            <a:pPr marL="12700">
              <a:lnSpc>
                <a:spcPct val="100000"/>
              </a:lnSpc>
              <a:spcBef>
                <a:spcPts val="95"/>
              </a:spcBef>
            </a:pPr>
            <a:r>
              <a:rPr lang="en-IN" sz="2800" dirty="0" err="1">
                <a:latin typeface="Arial MT"/>
                <a:cs typeface="Arial MT"/>
              </a:rPr>
              <a:t>gcc</a:t>
            </a:r>
            <a:r>
              <a:rPr lang="en-IN" sz="2800" dirty="0">
                <a:latin typeface="Arial MT"/>
                <a:cs typeface="Arial MT"/>
              </a:rPr>
              <a:t> -o main </a:t>
            </a:r>
            <a:r>
              <a:rPr lang="en-IN" sz="2800" dirty="0" err="1">
                <a:latin typeface="Arial MT"/>
                <a:cs typeface="Arial MT"/>
              </a:rPr>
              <a:t>main.c</a:t>
            </a:r>
            <a:r>
              <a:rPr lang="en-IN" sz="2800" dirty="0">
                <a:latin typeface="Arial MT"/>
                <a:cs typeface="Arial MT"/>
              </a:rPr>
              <a:t> -</a:t>
            </a:r>
            <a:r>
              <a:rPr lang="en-IN" sz="2800" dirty="0" err="1">
                <a:latin typeface="Arial MT"/>
                <a:cs typeface="Arial MT"/>
              </a:rPr>
              <a:t>lpthread</a:t>
            </a:r>
            <a:endParaRPr lang="en-IN" sz="2800" dirty="0">
              <a:latin typeface="Arial MT"/>
              <a:cs typeface="Arial MT"/>
            </a:endParaRPr>
          </a:p>
        </p:txBody>
      </p:sp>
      <p:sp>
        <p:nvSpPr>
          <p:cNvPr id="4" name="object 4"/>
          <p:cNvSpPr txBox="1"/>
          <p:nvPr/>
        </p:nvSpPr>
        <p:spPr>
          <a:xfrm>
            <a:off x="4446523" y="3167888"/>
            <a:ext cx="3531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399FF"/>
                </a:solidFill>
                <a:latin typeface="Arial MT"/>
                <a:cs typeface="Arial MT"/>
              </a:rPr>
              <a:t>link</a:t>
            </a:r>
            <a:r>
              <a:rPr sz="2400" spc="-40" dirty="0">
                <a:solidFill>
                  <a:srgbClr val="3399FF"/>
                </a:solidFill>
                <a:latin typeface="Arial MT"/>
                <a:cs typeface="Arial MT"/>
              </a:rPr>
              <a:t> </a:t>
            </a:r>
            <a:r>
              <a:rPr sz="2400" dirty="0">
                <a:solidFill>
                  <a:srgbClr val="3399FF"/>
                </a:solidFill>
                <a:latin typeface="Arial MT"/>
                <a:cs typeface="Arial MT"/>
              </a:rPr>
              <a:t>in</a:t>
            </a:r>
            <a:r>
              <a:rPr sz="2400" spc="-45" dirty="0">
                <a:solidFill>
                  <a:srgbClr val="3399FF"/>
                </a:solidFill>
                <a:latin typeface="Arial MT"/>
                <a:cs typeface="Arial MT"/>
              </a:rPr>
              <a:t> </a:t>
            </a:r>
            <a:r>
              <a:rPr sz="2400" dirty="0">
                <a:solidFill>
                  <a:srgbClr val="3399FF"/>
                </a:solidFill>
                <a:latin typeface="Arial MT"/>
                <a:cs typeface="Arial MT"/>
              </a:rPr>
              <a:t>the</a:t>
            </a:r>
            <a:r>
              <a:rPr sz="2400" spc="-50" dirty="0">
                <a:solidFill>
                  <a:srgbClr val="3399FF"/>
                </a:solidFill>
                <a:latin typeface="Arial MT"/>
                <a:cs typeface="Arial MT"/>
              </a:rPr>
              <a:t> </a:t>
            </a:r>
            <a:r>
              <a:rPr sz="2400" dirty="0">
                <a:solidFill>
                  <a:srgbClr val="3399FF"/>
                </a:solidFill>
                <a:latin typeface="Arial MT"/>
                <a:cs typeface="Arial MT"/>
              </a:rPr>
              <a:t>Pthreads</a:t>
            </a:r>
            <a:r>
              <a:rPr sz="2400" spc="-45" dirty="0">
                <a:solidFill>
                  <a:srgbClr val="3399FF"/>
                </a:solidFill>
                <a:latin typeface="Arial MT"/>
                <a:cs typeface="Arial MT"/>
              </a:rPr>
              <a:t> </a:t>
            </a:r>
            <a:r>
              <a:rPr sz="2400" spc="-10" dirty="0">
                <a:solidFill>
                  <a:srgbClr val="3399FF"/>
                </a:solidFill>
                <a:latin typeface="Arial MT"/>
                <a:cs typeface="Arial MT"/>
              </a:rPr>
              <a:t>library</a:t>
            </a:r>
            <a:endParaRPr sz="240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TextBox 7">
            <a:extLst>
              <a:ext uri="{FF2B5EF4-FFF2-40B4-BE49-F238E27FC236}">
                <a16:creationId xmlns:a16="http://schemas.microsoft.com/office/drawing/2014/main" id="{0F7BFB72-F759-E737-BD6E-3179F6E56E88}"/>
              </a:ext>
            </a:extLst>
          </p:cNvPr>
          <p:cNvSpPr txBox="1"/>
          <p:nvPr/>
        </p:nvSpPr>
        <p:spPr>
          <a:xfrm>
            <a:off x="2071242" y="2362775"/>
            <a:ext cx="6114552" cy="369332"/>
          </a:xfrm>
          <a:prstGeom prst="rect">
            <a:avLst/>
          </a:prstGeom>
          <a:noFill/>
        </p:spPr>
        <p:txBody>
          <a:bodyPr wrap="square">
            <a:spAutoFit/>
          </a:bodyPr>
          <a:lstStyle/>
          <a:p>
            <a:r>
              <a:rPr lang="en-IN" dirty="0"/>
              <a:t>./main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a</a:t>
            </a:r>
            <a:r>
              <a:rPr spc="-110" dirty="0"/>
              <a:t> </a:t>
            </a:r>
            <a:r>
              <a:rPr dirty="0"/>
              <a:t>Pthreads</a:t>
            </a:r>
            <a:r>
              <a:rPr spc="-105" dirty="0"/>
              <a:t> </a:t>
            </a:r>
            <a:r>
              <a:rPr spc="-10" dirty="0"/>
              <a:t>program</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p:nvPr/>
        </p:nvSpPr>
        <p:spPr>
          <a:xfrm>
            <a:off x="2287270" y="1079753"/>
            <a:ext cx="2835275" cy="239395"/>
          </a:xfrm>
          <a:prstGeom prst="rect">
            <a:avLst/>
          </a:prstGeom>
        </p:spPr>
        <p:txBody>
          <a:bodyPr vert="horz" wrap="square" lIns="0" tIns="13335" rIns="0" bIns="0" rtlCol="0">
            <a:spAutoFit/>
          </a:bodyPr>
          <a:lstStyle/>
          <a:p>
            <a:pPr marL="12700">
              <a:lnSpc>
                <a:spcPct val="100000"/>
              </a:lnSpc>
              <a:spcBef>
                <a:spcPts val="105"/>
              </a:spcBef>
              <a:tabLst>
                <a:tab pos="307340" algn="l"/>
                <a:tab pos="1172845" algn="l"/>
              </a:tabLst>
            </a:pPr>
            <a:r>
              <a:rPr sz="1400" dirty="0">
                <a:solidFill>
                  <a:srgbClr val="FF0000"/>
                </a:solidFill>
                <a:latin typeface="Arial MT"/>
                <a:cs typeface="Arial MT"/>
              </a:rPr>
              <a:t>.</a:t>
            </a:r>
            <a:r>
              <a:rPr sz="1400" spc="-5" dirty="0">
                <a:solidFill>
                  <a:srgbClr val="FF0000"/>
                </a:solidFill>
                <a:latin typeface="Arial MT"/>
                <a:cs typeface="Arial MT"/>
              </a:rPr>
              <a:t> </a:t>
            </a:r>
            <a:r>
              <a:rPr sz="1400" spc="-50" dirty="0">
                <a:solidFill>
                  <a:srgbClr val="FF0000"/>
                </a:solidFill>
                <a:latin typeface="Arial MT"/>
                <a:cs typeface="Arial MT"/>
              </a:rPr>
              <a:t>/</a:t>
            </a:r>
            <a:r>
              <a:rPr sz="1400" dirty="0">
                <a:solidFill>
                  <a:srgbClr val="FF0000"/>
                </a:solidFill>
                <a:latin typeface="Arial MT"/>
                <a:cs typeface="Arial MT"/>
              </a:rPr>
              <a:t>	</a:t>
            </a:r>
            <a:r>
              <a:rPr sz="1400" spc="-10" dirty="0">
                <a:solidFill>
                  <a:srgbClr val="FF0000"/>
                </a:solidFill>
                <a:latin typeface="Arial MT"/>
                <a:cs typeface="Arial MT"/>
              </a:rPr>
              <a:t>pth_hello</a:t>
            </a:r>
            <a:r>
              <a:rPr sz="1400" dirty="0">
                <a:solidFill>
                  <a:srgbClr val="FF0000"/>
                </a:solidFill>
                <a:latin typeface="Arial MT"/>
                <a:cs typeface="Arial MT"/>
              </a:rPr>
              <a:t>	&lt;number</a:t>
            </a:r>
            <a:r>
              <a:rPr sz="1400" spc="-40" dirty="0">
                <a:solidFill>
                  <a:srgbClr val="FF0000"/>
                </a:solidFill>
                <a:latin typeface="Arial MT"/>
                <a:cs typeface="Arial MT"/>
              </a:rPr>
              <a:t> </a:t>
            </a:r>
            <a:r>
              <a:rPr sz="1400" dirty="0">
                <a:solidFill>
                  <a:srgbClr val="FF0000"/>
                </a:solidFill>
                <a:latin typeface="Arial MT"/>
                <a:cs typeface="Arial MT"/>
              </a:rPr>
              <a:t>of</a:t>
            </a:r>
            <a:r>
              <a:rPr sz="1400" spc="-25" dirty="0">
                <a:solidFill>
                  <a:srgbClr val="FF0000"/>
                </a:solidFill>
                <a:latin typeface="Arial MT"/>
                <a:cs typeface="Arial MT"/>
              </a:rPr>
              <a:t> </a:t>
            </a:r>
            <a:r>
              <a:rPr sz="1400" spc="-10" dirty="0">
                <a:solidFill>
                  <a:srgbClr val="FF0000"/>
                </a:solidFill>
                <a:latin typeface="Arial MT"/>
                <a:cs typeface="Arial MT"/>
              </a:rPr>
              <a:t>threads&gt;</a:t>
            </a:r>
            <a:endParaRPr sz="1400">
              <a:latin typeface="Arial MT"/>
              <a:cs typeface="Arial MT"/>
            </a:endParaRPr>
          </a:p>
        </p:txBody>
      </p:sp>
      <p:sp>
        <p:nvSpPr>
          <p:cNvPr id="4" name="object 4"/>
          <p:cNvSpPr txBox="1"/>
          <p:nvPr/>
        </p:nvSpPr>
        <p:spPr>
          <a:xfrm>
            <a:off x="2287270" y="1872233"/>
            <a:ext cx="118935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r>
              <a:rPr sz="1400" spc="-15" dirty="0">
                <a:latin typeface="Arial MT"/>
                <a:cs typeface="Arial MT"/>
              </a:rPr>
              <a:t> </a:t>
            </a:r>
            <a:r>
              <a:rPr sz="1400" dirty="0">
                <a:latin typeface="Arial MT"/>
                <a:cs typeface="Arial MT"/>
              </a:rPr>
              <a:t>/</a:t>
            </a:r>
            <a:r>
              <a:rPr sz="1400" spc="365" dirty="0">
                <a:latin typeface="Arial MT"/>
                <a:cs typeface="Arial MT"/>
              </a:rPr>
              <a:t> </a:t>
            </a:r>
            <a:r>
              <a:rPr sz="1400" dirty="0">
                <a:latin typeface="Arial MT"/>
                <a:cs typeface="Arial MT"/>
              </a:rPr>
              <a:t>pth_hello</a:t>
            </a:r>
            <a:r>
              <a:rPr sz="1400" spc="335" dirty="0">
                <a:latin typeface="Arial MT"/>
                <a:cs typeface="Arial MT"/>
              </a:rPr>
              <a:t> </a:t>
            </a:r>
            <a:r>
              <a:rPr sz="1400" spc="-50" dirty="0">
                <a:latin typeface="Arial MT"/>
                <a:cs typeface="Arial MT"/>
              </a:rPr>
              <a:t>1</a:t>
            </a:r>
            <a:endParaRPr sz="1400">
              <a:latin typeface="Arial MT"/>
              <a:cs typeface="Arial MT"/>
            </a:endParaRPr>
          </a:p>
        </p:txBody>
      </p:sp>
      <p:sp>
        <p:nvSpPr>
          <p:cNvPr id="5" name="object 5"/>
          <p:cNvSpPr txBox="1"/>
          <p:nvPr/>
        </p:nvSpPr>
        <p:spPr>
          <a:xfrm>
            <a:off x="2287270" y="2674086"/>
            <a:ext cx="4312920" cy="3368040"/>
          </a:xfrm>
          <a:prstGeom prst="rect">
            <a:avLst/>
          </a:prstGeom>
        </p:spPr>
        <p:txBody>
          <a:bodyPr vert="horz" wrap="square" lIns="0" tIns="12700" rIns="0" bIns="0" rtlCol="0">
            <a:spAutoFit/>
          </a:bodyPr>
          <a:lstStyle/>
          <a:p>
            <a:pPr marL="1308100" marR="5080">
              <a:lnSpc>
                <a:spcPct val="120000"/>
              </a:lnSpc>
              <a:spcBef>
                <a:spcPts val="100"/>
              </a:spcBef>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1</a:t>
            </a:r>
            <a:endParaRPr sz="2000">
              <a:latin typeface="Arial MT"/>
              <a:cs typeface="Arial MT"/>
            </a:endParaRPr>
          </a:p>
          <a:p>
            <a:pPr marL="12700">
              <a:lnSpc>
                <a:spcPct val="100000"/>
              </a:lnSpc>
              <a:spcBef>
                <a:spcPts val="1545"/>
              </a:spcBef>
            </a:pPr>
            <a:r>
              <a:rPr sz="1400" dirty="0">
                <a:latin typeface="Arial MT"/>
                <a:cs typeface="Arial MT"/>
              </a:rPr>
              <a:t>.</a:t>
            </a:r>
            <a:r>
              <a:rPr sz="1400" spc="-20" dirty="0">
                <a:latin typeface="Arial MT"/>
                <a:cs typeface="Arial MT"/>
              </a:rPr>
              <a:t> </a:t>
            </a:r>
            <a:r>
              <a:rPr sz="1400" dirty="0">
                <a:latin typeface="Arial MT"/>
                <a:cs typeface="Arial MT"/>
              </a:rPr>
              <a:t>/</a:t>
            </a:r>
            <a:r>
              <a:rPr sz="1400" spc="-25" dirty="0">
                <a:latin typeface="Arial MT"/>
                <a:cs typeface="Arial MT"/>
              </a:rPr>
              <a:t> </a:t>
            </a:r>
            <a:r>
              <a:rPr sz="1400" dirty="0">
                <a:latin typeface="Arial MT"/>
                <a:cs typeface="Arial MT"/>
              </a:rPr>
              <a:t>pth_hello</a:t>
            </a:r>
            <a:r>
              <a:rPr sz="1400" spc="-50" dirty="0">
                <a:latin typeface="Arial MT"/>
                <a:cs typeface="Arial MT"/>
              </a:rPr>
              <a:t> 4</a:t>
            </a:r>
            <a:endParaRPr sz="1400">
              <a:latin typeface="Arial MT"/>
              <a:cs typeface="Arial MT"/>
            </a:endParaRPr>
          </a:p>
          <a:p>
            <a:pPr>
              <a:lnSpc>
                <a:spcPct val="100000"/>
              </a:lnSpc>
              <a:spcBef>
                <a:spcPts val="1320"/>
              </a:spcBef>
            </a:pPr>
            <a:endParaRPr sz="1400">
              <a:latin typeface="Arial MT"/>
              <a:cs typeface="Arial MT"/>
            </a:endParaRPr>
          </a:p>
          <a:p>
            <a:pPr marL="1308100" marR="5080">
              <a:lnSpc>
                <a:spcPct val="120000"/>
              </a:lnSpc>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1</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2</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3</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8851900" cy="88201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Processes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MPI</a:t>
            </a:r>
            <a:r>
              <a:rPr sz="2400" spc="-70" dirty="0">
                <a:latin typeface="Arial MT"/>
                <a:cs typeface="Arial MT"/>
              </a:rPr>
              <a:t> </a:t>
            </a:r>
            <a:r>
              <a:rPr sz="2400" dirty="0">
                <a:latin typeface="Arial MT"/>
                <a:cs typeface="Arial MT"/>
              </a:rPr>
              <a:t>are</a:t>
            </a:r>
            <a:r>
              <a:rPr sz="2400" spc="-50" dirty="0">
                <a:latin typeface="Arial MT"/>
                <a:cs typeface="Arial MT"/>
              </a:rPr>
              <a:t> </a:t>
            </a:r>
            <a:r>
              <a:rPr sz="2400" dirty="0">
                <a:latin typeface="Arial MT"/>
                <a:cs typeface="Arial MT"/>
              </a:rPr>
              <a:t>usually</a:t>
            </a:r>
            <a:r>
              <a:rPr sz="2400" spc="-30" dirty="0">
                <a:latin typeface="Arial MT"/>
                <a:cs typeface="Arial MT"/>
              </a:rPr>
              <a:t> </a:t>
            </a:r>
            <a:r>
              <a:rPr sz="2400" dirty="0">
                <a:latin typeface="Arial MT"/>
                <a:cs typeface="Arial MT"/>
              </a:rPr>
              <a:t>started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script.</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In</a:t>
            </a:r>
            <a:r>
              <a:rPr sz="2400" spc="-50" dirty="0">
                <a:latin typeface="Arial MT"/>
                <a:cs typeface="Arial MT"/>
              </a:rPr>
              <a:t> </a:t>
            </a:r>
            <a:r>
              <a:rPr sz="2400" dirty="0">
                <a:latin typeface="Arial MT"/>
                <a:cs typeface="Arial MT"/>
              </a:rPr>
              <a:t>Pthreads</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threads</a:t>
            </a:r>
            <a:r>
              <a:rPr sz="2400" spc="-50" dirty="0">
                <a:latin typeface="Arial MT"/>
                <a:cs typeface="Arial MT"/>
              </a:rPr>
              <a:t> </a:t>
            </a:r>
            <a:r>
              <a:rPr sz="2400" dirty="0">
                <a:latin typeface="Arial MT"/>
                <a:cs typeface="Arial MT"/>
              </a:rPr>
              <a:t>are</a:t>
            </a:r>
            <a:r>
              <a:rPr sz="2400" spc="-45" dirty="0">
                <a:latin typeface="Arial MT"/>
                <a:cs typeface="Arial MT"/>
              </a:rPr>
              <a:t> </a:t>
            </a:r>
            <a:r>
              <a:rPr sz="2400" dirty="0">
                <a:latin typeface="Arial MT"/>
                <a:cs typeface="Arial MT"/>
              </a:rPr>
              <a:t>started</a:t>
            </a:r>
            <a:r>
              <a:rPr sz="2400" spc="-45"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program</a:t>
            </a:r>
            <a:r>
              <a:rPr sz="2400" spc="-40" dirty="0">
                <a:latin typeface="Arial MT"/>
                <a:cs typeface="Arial MT"/>
              </a:rPr>
              <a:t> </a:t>
            </a:r>
            <a:r>
              <a:rPr sz="2400" spc="-10" dirty="0">
                <a:latin typeface="Arial MT"/>
                <a:cs typeface="Arial MT"/>
              </a:rPr>
              <a:t>executable.</a:t>
            </a:r>
            <a:endParaRPr sz="2400" dirty="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Starting</a:t>
            </a:r>
            <a:r>
              <a:rPr spc="-110" dirty="0"/>
              <a:t> </a:t>
            </a:r>
            <a:r>
              <a:rPr dirty="0"/>
              <a:t>the</a:t>
            </a:r>
            <a:r>
              <a:rPr spc="-120" dirty="0"/>
              <a:t> </a:t>
            </a:r>
            <a:r>
              <a:rPr spc="-10" dirty="0"/>
              <a:t>Threads</a:t>
            </a:r>
          </a:p>
        </p:txBody>
      </p:sp>
      <p:sp>
        <p:nvSpPr>
          <p:cNvPr id="4" name="object 4"/>
          <p:cNvSpPr/>
          <p:nvPr/>
        </p:nvSpPr>
        <p:spPr>
          <a:xfrm>
            <a:off x="6510908" y="2227833"/>
            <a:ext cx="3073400" cy="226060"/>
          </a:xfrm>
          <a:custGeom>
            <a:avLst/>
            <a:gdLst/>
            <a:ahLst/>
            <a:cxnLst/>
            <a:rect l="l" t="t" r="r" b="b"/>
            <a:pathLst>
              <a:path w="3073400" h="226060">
                <a:moveTo>
                  <a:pt x="120776" y="215900"/>
                </a:moveTo>
                <a:lnTo>
                  <a:pt x="106045" y="215900"/>
                </a:lnTo>
                <a:lnTo>
                  <a:pt x="111335" y="219590"/>
                </a:lnTo>
                <a:lnTo>
                  <a:pt x="111394" y="219836"/>
                </a:lnTo>
                <a:lnTo>
                  <a:pt x="115570" y="223520"/>
                </a:lnTo>
                <a:lnTo>
                  <a:pt x="116459" y="223520"/>
                </a:lnTo>
                <a:lnTo>
                  <a:pt x="120523" y="226060"/>
                </a:lnTo>
                <a:lnTo>
                  <a:pt x="125222" y="226060"/>
                </a:lnTo>
                <a:lnTo>
                  <a:pt x="127508" y="222250"/>
                </a:lnTo>
                <a:lnTo>
                  <a:pt x="126830" y="218863"/>
                </a:lnTo>
                <a:lnTo>
                  <a:pt x="126746" y="218439"/>
                </a:lnTo>
                <a:lnTo>
                  <a:pt x="124714" y="218439"/>
                </a:lnTo>
                <a:lnTo>
                  <a:pt x="120776" y="215900"/>
                </a:lnTo>
                <a:close/>
              </a:path>
              <a:path w="3073400" h="226060">
                <a:moveTo>
                  <a:pt x="110292" y="218863"/>
                </a:moveTo>
                <a:lnTo>
                  <a:pt x="111394" y="219836"/>
                </a:lnTo>
                <a:lnTo>
                  <a:pt x="111335" y="219590"/>
                </a:lnTo>
                <a:lnTo>
                  <a:pt x="110292" y="218863"/>
                </a:lnTo>
                <a:close/>
              </a:path>
              <a:path w="3073400" h="226060">
                <a:moveTo>
                  <a:pt x="113326" y="209550"/>
                </a:moveTo>
                <a:lnTo>
                  <a:pt x="96393" y="209550"/>
                </a:lnTo>
                <a:lnTo>
                  <a:pt x="100330" y="213360"/>
                </a:lnTo>
                <a:lnTo>
                  <a:pt x="100965" y="213360"/>
                </a:lnTo>
                <a:lnTo>
                  <a:pt x="106680" y="215900"/>
                </a:lnTo>
                <a:lnTo>
                  <a:pt x="121412" y="215900"/>
                </a:lnTo>
                <a:lnTo>
                  <a:pt x="117221" y="212089"/>
                </a:lnTo>
                <a:lnTo>
                  <a:pt x="116967" y="212089"/>
                </a:lnTo>
                <a:lnTo>
                  <a:pt x="113326" y="209550"/>
                </a:lnTo>
                <a:close/>
              </a:path>
              <a:path w="3073400" h="226060">
                <a:moveTo>
                  <a:pt x="88542" y="205263"/>
                </a:moveTo>
                <a:lnTo>
                  <a:pt x="90550" y="207010"/>
                </a:lnTo>
                <a:lnTo>
                  <a:pt x="92456" y="208280"/>
                </a:lnTo>
                <a:lnTo>
                  <a:pt x="97886" y="210995"/>
                </a:lnTo>
                <a:lnTo>
                  <a:pt x="96393" y="209550"/>
                </a:lnTo>
                <a:lnTo>
                  <a:pt x="113326" y="209550"/>
                </a:lnTo>
                <a:lnTo>
                  <a:pt x="111506" y="208280"/>
                </a:lnTo>
                <a:lnTo>
                  <a:pt x="110871" y="208280"/>
                </a:lnTo>
                <a:lnTo>
                  <a:pt x="107061" y="205739"/>
                </a:lnTo>
                <a:lnTo>
                  <a:pt x="89281" y="205739"/>
                </a:lnTo>
                <a:lnTo>
                  <a:pt x="88542" y="205263"/>
                </a:lnTo>
                <a:close/>
              </a:path>
              <a:path w="3073400" h="226060">
                <a:moveTo>
                  <a:pt x="104478" y="204470"/>
                </a:moveTo>
                <a:lnTo>
                  <a:pt x="87630" y="204470"/>
                </a:lnTo>
                <a:lnTo>
                  <a:pt x="89281" y="205739"/>
                </a:lnTo>
                <a:lnTo>
                  <a:pt x="105791" y="205739"/>
                </a:lnTo>
                <a:lnTo>
                  <a:pt x="104478" y="204470"/>
                </a:lnTo>
                <a:close/>
              </a:path>
              <a:path w="3073400" h="226060">
                <a:moveTo>
                  <a:pt x="105156" y="204470"/>
                </a:moveTo>
                <a:lnTo>
                  <a:pt x="105791" y="205739"/>
                </a:lnTo>
                <a:lnTo>
                  <a:pt x="107061" y="205739"/>
                </a:lnTo>
                <a:lnTo>
                  <a:pt x="105156" y="204470"/>
                </a:lnTo>
                <a:close/>
              </a:path>
              <a:path w="3073400" h="226060">
                <a:moveTo>
                  <a:pt x="95631" y="199389"/>
                </a:moveTo>
                <a:lnTo>
                  <a:pt x="80391" y="199389"/>
                </a:lnTo>
                <a:lnTo>
                  <a:pt x="84074" y="203200"/>
                </a:lnTo>
                <a:lnTo>
                  <a:pt x="85344" y="203200"/>
                </a:lnTo>
                <a:lnTo>
                  <a:pt x="88542" y="205263"/>
                </a:lnTo>
                <a:lnTo>
                  <a:pt x="87630" y="204470"/>
                </a:lnTo>
                <a:lnTo>
                  <a:pt x="104478" y="204470"/>
                </a:lnTo>
                <a:lnTo>
                  <a:pt x="101854" y="201930"/>
                </a:lnTo>
                <a:lnTo>
                  <a:pt x="100584" y="201930"/>
                </a:lnTo>
                <a:lnTo>
                  <a:pt x="98107" y="200660"/>
                </a:lnTo>
                <a:lnTo>
                  <a:pt x="97536" y="200660"/>
                </a:lnTo>
                <a:lnTo>
                  <a:pt x="95631" y="199389"/>
                </a:lnTo>
                <a:close/>
              </a:path>
              <a:path w="3073400" h="226060">
                <a:moveTo>
                  <a:pt x="77089" y="185420"/>
                </a:moveTo>
                <a:lnTo>
                  <a:pt x="50546" y="185420"/>
                </a:lnTo>
                <a:lnTo>
                  <a:pt x="56134" y="186689"/>
                </a:lnTo>
                <a:lnTo>
                  <a:pt x="61975" y="189230"/>
                </a:lnTo>
                <a:lnTo>
                  <a:pt x="61341" y="189230"/>
                </a:lnTo>
                <a:lnTo>
                  <a:pt x="66801" y="191770"/>
                </a:lnTo>
                <a:lnTo>
                  <a:pt x="71755" y="194310"/>
                </a:lnTo>
                <a:lnTo>
                  <a:pt x="71627" y="194310"/>
                </a:lnTo>
                <a:lnTo>
                  <a:pt x="76326" y="196850"/>
                </a:lnTo>
                <a:lnTo>
                  <a:pt x="75946" y="196850"/>
                </a:lnTo>
                <a:lnTo>
                  <a:pt x="80645" y="200660"/>
                </a:lnTo>
                <a:lnTo>
                  <a:pt x="80510" y="199987"/>
                </a:lnTo>
                <a:lnTo>
                  <a:pt x="80391" y="199389"/>
                </a:lnTo>
                <a:lnTo>
                  <a:pt x="96139" y="199389"/>
                </a:lnTo>
                <a:lnTo>
                  <a:pt x="94742" y="198120"/>
                </a:lnTo>
                <a:lnTo>
                  <a:pt x="93218" y="196850"/>
                </a:lnTo>
                <a:lnTo>
                  <a:pt x="89281" y="195580"/>
                </a:lnTo>
                <a:lnTo>
                  <a:pt x="90550" y="195580"/>
                </a:lnTo>
                <a:lnTo>
                  <a:pt x="86741" y="191770"/>
                </a:lnTo>
                <a:lnTo>
                  <a:pt x="82042" y="187960"/>
                </a:lnTo>
                <a:lnTo>
                  <a:pt x="81661" y="187960"/>
                </a:lnTo>
                <a:lnTo>
                  <a:pt x="77089" y="185420"/>
                </a:lnTo>
                <a:close/>
              </a:path>
              <a:path w="3073400" h="226060">
                <a:moveTo>
                  <a:pt x="95631" y="199389"/>
                </a:moveTo>
                <a:lnTo>
                  <a:pt x="97536" y="200660"/>
                </a:lnTo>
                <a:lnTo>
                  <a:pt x="96796" y="199987"/>
                </a:lnTo>
                <a:lnTo>
                  <a:pt x="95631" y="199389"/>
                </a:lnTo>
                <a:close/>
              </a:path>
              <a:path w="3073400" h="226060">
                <a:moveTo>
                  <a:pt x="96796" y="199987"/>
                </a:moveTo>
                <a:lnTo>
                  <a:pt x="97536" y="200660"/>
                </a:lnTo>
                <a:lnTo>
                  <a:pt x="98107" y="200660"/>
                </a:lnTo>
                <a:lnTo>
                  <a:pt x="96796" y="199987"/>
                </a:lnTo>
                <a:close/>
              </a:path>
              <a:path w="3073400" h="226060">
                <a:moveTo>
                  <a:pt x="96139" y="199389"/>
                </a:moveTo>
                <a:lnTo>
                  <a:pt x="95631" y="199389"/>
                </a:lnTo>
                <a:lnTo>
                  <a:pt x="96796" y="199987"/>
                </a:lnTo>
                <a:lnTo>
                  <a:pt x="96139" y="199389"/>
                </a:lnTo>
                <a:close/>
              </a:path>
              <a:path w="3073400" h="226060">
                <a:moveTo>
                  <a:pt x="41401" y="180339"/>
                </a:moveTo>
                <a:lnTo>
                  <a:pt x="45085" y="182880"/>
                </a:lnTo>
                <a:lnTo>
                  <a:pt x="46990" y="184150"/>
                </a:lnTo>
                <a:lnTo>
                  <a:pt x="51435" y="185420"/>
                </a:lnTo>
                <a:lnTo>
                  <a:pt x="76835" y="185420"/>
                </a:lnTo>
                <a:lnTo>
                  <a:pt x="71755" y="181610"/>
                </a:lnTo>
                <a:lnTo>
                  <a:pt x="43688" y="181610"/>
                </a:lnTo>
                <a:lnTo>
                  <a:pt x="41401" y="180339"/>
                </a:lnTo>
                <a:close/>
              </a:path>
              <a:path w="3073400" h="226060">
                <a:moveTo>
                  <a:pt x="41401" y="180339"/>
                </a:moveTo>
                <a:lnTo>
                  <a:pt x="33909" y="180339"/>
                </a:lnTo>
                <a:lnTo>
                  <a:pt x="39624" y="181610"/>
                </a:lnTo>
                <a:lnTo>
                  <a:pt x="43243" y="181610"/>
                </a:lnTo>
                <a:lnTo>
                  <a:pt x="41401" y="180339"/>
                </a:lnTo>
                <a:close/>
              </a:path>
              <a:path w="3073400" h="226060">
                <a:moveTo>
                  <a:pt x="66548" y="179070"/>
                </a:moveTo>
                <a:lnTo>
                  <a:pt x="28575" y="179070"/>
                </a:lnTo>
                <a:lnTo>
                  <a:pt x="34163" y="180339"/>
                </a:lnTo>
                <a:lnTo>
                  <a:pt x="41401" y="180339"/>
                </a:lnTo>
                <a:lnTo>
                  <a:pt x="43688" y="181610"/>
                </a:lnTo>
                <a:lnTo>
                  <a:pt x="71755" y="181610"/>
                </a:lnTo>
                <a:lnTo>
                  <a:pt x="66548" y="179070"/>
                </a:lnTo>
                <a:close/>
              </a:path>
              <a:path w="3073400" h="226060">
                <a:moveTo>
                  <a:pt x="19176" y="177800"/>
                </a:moveTo>
                <a:lnTo>
                  <a:pt x="15494" y="177800"/>
                </a:lnTo>
                <a:lnTo>
                  <a:pt x="21209" y="179070"/>
                </a:lnTo>
                <a:lnTo>
                  <a:pt x="26797" y="179070"/>
                </a:lnTo>
                <a:lnTo>
                  <a:pt x="19176" y="177800"/>
                </a:lnTo>
                <a:close/>
              </a:path>
              <a:path w="3073400" h="226060">
                <a:moveTo>
                  <a:pt x="17619" y="165159"/>
                </a:moveTo>
                <a:lnTo>
                  <a:pt x="4597" y="165159"/>
                </a:lnTo>
                <a:lnTo>
                  <a:pt x="2540" y="166370"/>
                </a:lnTo>
                <a:lnTo>
                  <a:pt x="0" y="170180"/>
                </a:lnTo>
                <a:lnTo>
                  <a:pt x="0" y="172720"/>
                </a:lnTo>
                <a:lnTo>
                  <a:pt x="2540" y="176530"/>
                </a:lnTo>
                <a:lnTo>
                  <a:pt x="4699" y="177800"/>
                </a:lnTo>
                <a:lnTo>
                  <a:pt x="19176" y="177800"/>
                </a:lnTo>
                <a:lnTo>
                  <a:pt x="26797" y="179070"/>
                </a:lnTo>
                <a:lnTo>
                  <a:pt x="55372" y="179070"/>
                </a:lnTo>
                <a:lnTo>
                  <a:pt x="64529" y="178511"/>
                </a:lnTo>
                <a:lnTo>
                  <a:pt x="60071" y="176530"/>
                </a:lnTo>
                <a:lnTo>
                  <a:pt x="54864" y="173989"/>
                </a:lnTo>
                <a:lnTo>
                  <a:pt x="51689" y="173989"/>
                </a:lnTo>
                <a:lnTo>
                  <a:pt x="48133" y="171450"/>
                </a:lnTo>
                <a:lnTo>
                  <a:pt x="45847" y="170180"/>
                </a:lnTo>
                <a:lnTo>
                  <a:pt x="41783" y="168910"/>
                </a:lnTo>
                <a:lnTo>
                  <a:pt x="36449" y="168910"/>
                </a:lnTo>
                <a:lnTo>
                  <a:pt x="30734" y="166370"/>
                </a:lnTo>
                <a:lnTo>
                  <a:pt x="27940" y="166370"/>
                </a:lnTo>
                <a:lnTo>
                  <a:pt x="25152" y="165905"/>
                </a:lnTo>
                <a:lnTo>
                  <a:pt x="17619" y="165159"/>
                </a:lnTo>
                <a:close/>
              </a:path>
              <a:path w="3073400" h="226060">
                <a:moveTo>
                  <a:pt x="64529" y="178511"/>
                </a:moveTo>
                <a:lnTo>
                  <a:pt x="55372" y="179070"/>
                </a:lnTo>
                <a:lnTo>
                  <a:pt x="65786" y="179070"/>
                </a:lnTo>
                <a:lnTo>
                  <a:pt x="64529" y="178511"/>
                </a:lnTo>
                <a:close/>
              </a:path>
              <a:path w="3073400" h="226060">
                <a:moveTo>
                  <a:pt x="2425214" y="14049"/>
                </a:moveTo>
                <a:lnTo>
                  <a:pt x="1699079" y="14049"/>
                </a:lnTo>
                <a:lnTo>
                  <a:pt x="1636649" y="17780"/>
                </a:lnTo>
                <a:lnTo>
                  <a:pt x="1568577" y="20320"/>
                </a:lnTo>
                <a:lnTo>
                  <a:pt x="1501267" y="25400"/>
                </a:lnTo>
                <a:lnTo>
                  <a:pt x="1437767" y="29210"/>
                </a:lnTo>
                <a:lnTo>
                  <a:pt x="1377696" y="34289"/>
                </a:lnTo>
                <a:lnTo>
                  <a:pt x="1320038" y="38100"/>
                </a:lnTo>
                <a:lnTo>
                  <a:pt x="1103884" y="58420"/>
                </a:lnTo>
                <a:lnTo>
                  <a:pt x="1046226" y="64770"/>
                </a:lnTo>
                <a:lnTo>
                  <a:pt x="1045972" y="64770"/>
                </a:lnTo>
                <a:lnTo>
                  <a:pt x="923036" y="80010"/>
                </a:lnTo>
                <a:lnTo>
                  <a:pt x="860806" y="86360"/>
                </a:lnTo>
                <a:lnTo>
                  <a:pt x="802005" y="93980"/>
                </a:lnTo>
                <a:lnTo>
                  <a:pt x="745236" y="100330"/>
                </a:lnTo>
                <a:lnTo>
                  <a:pt x="582295" y="115570"/>
                </a:lnTo>
                <a:lnTo>
                  <a:pt x="526796" y="121920"/>
                </a:lnTo>
                <a:lnTo>
                  <a:pt x="470662" y="127000"/>
                </a:lnTo>
                <a:lnTo>
                  <a:pt x="307848" y="146050"/>
                </a:lnTo>
                <a:lnTo>
                  <a:pt x="257301" y="149860"/>
                </a:lnTo>
                <a:lnTo>
                  <a:pt x="169925" y="157480"/>
                </a:lnTo>
                <a:lnTo>
                  <a:pt x="132334" y="160020"/>
                </a:lnTo>
                <a:lnTo>
                  <a:pt x="101092" y="162560"/>
                </a:lnTo>
                <a:lnTo>
                  <a:pt x="74836" y="165159"/>
                </a:lnTo>
                <a:lnTo>
                  <a:pt x="54864" y="166370"/>
                </a:lnTo>
                <a:lnTo>
                  <a:pt x="30734" y="166370"/>
                </a:lnTo>
                <a:lnTo>
                  <a:pt x="36449" y="168910"/>
                </a:lnTo>
                <a:lnTo>
                  <a:pt x="41783" y="168910"/>
                </a:lnTo>
                <a:lnTo>
                  <a:pt x="45847" y="170180"/>
                </a:lnTo>
                <a:lnTo>
                  <a:pt x="48133" y="171450"/>
                </a:lnTo>
                <a:lnTo>
                  <a:pt x="49911" y="172720"/>
                </a:lnTo>
                <a:lnTo>
                  <a:pt x="54101" y="173989"/>
                </a:lnTo>
                <a:lnTo>
                  <a:pt x="54864" y="173989"/>
                </a:lnTo>
                <a:lnTo>
                  <a:pt x="60071" y="176530"/>
                </a:lnTo>
                <a:lnTo>
                  <a:pt x="64529" y="178511"/>
                </a:lnTo>
                <a:lnTo>
                  <a:pt x="76200" y="177800"/>
                </a:lnTo>
                <a:lnTo>
                  <a:pt x="76581" y="177800"/>
                </a:lnTo>
                <a:lnTo>
                  <a:pt x="102108" y="176530"/>
                </a:lnTo>
                <a:lnTo>
                  <a:pt x="133476" y="173989"/>
                </a:lnTo>
                <a:lnTo>
                  <a:pt x="170942" y="170180"/>
                </a:lnTo>
                <a:lnTo>
                  <a:pt x="212598" y="167639"/>
                </a:lnTo>
                <a:lnTo>
                  <a:pt x="258445" y="162560"/>
                </a:lnTo>
                <a:lnTo>
                  <a:pt x="309118" y="158750"/>
                </a:lnTo>
                <a:lnTo>
                  <a:pt x="309372" y="158750"/>
                </a:lnTo>
                <a:lnTo>
                  <a:pt x="416306" y="146050"/>
                </a:lnTo>
                <a:lnTo>
                  <a:pt x="472059" y="140970"/>
                </a:lnTo>
                <a:lnTo>
                  <a:pt x="528193" y="134620"/>
                </a:lnTo>
                <a:lnTo>
                  <a:pt x="746633" y="114300"/>
                </a:lnTo>
                <a:lnTo>
                  <a:pt x="803656" y="107950"/>
                </a:lnTo>
                <a:lnTo>
                  <a:pt x="862330" y="100330"/>
                </a:lnTo>
                <a:lnTo>
                  <a:pt x="924560" y="93980"/>
                </a:lnTo>
                <a:lnTo>
                  <a:pt x="986536" y="86360"/>
                </a:lnTo>
                <a:lnTo>
                  <a:pt x="1047628" y="77506"/>
                </a:lnTo>
                <a:lnTo>
                  <a:pt x="1047213" y="77506"/>
                </a:lnTo>
                <a:lnTo>
                  <a:pt x="1161415" y="67310"/>
                </a:lnTo>
                <a:lnTo>
                  <a:pt x="1268349" y="55880"/>
                </a:lnTo>
                <a:lnTo>
                  <a:pt x="1502156" y="39370"/>
                </a:lnTo>
                <a:lnTo>
                  <a:pt x="1700822" y="27952"/>
                </a:lnTo>
                <a:lnTo>
                  <a:pt x="1700430" y="27952"/>
                </a:lnTo>
                <a:lnTo>
                  <a:pt x="1862704" y="24133"/>
                </a:lnTo>
                <a:lnTo>
                  <a:pt x="2586219" y="24133"/>
                </a:lnTo>
                <a:lnTo>
                  <a:pt x="2521204" y="20320"/>
                </a:lnTo>
                <a:lnTo>
                  <a:pt x="2473325" y="16510"/>
                </a:lnTo>
                <a:lnTo>
                  <a:pt x="2425214" y="14049"/>
                </a:lnTo>
                <a:close/>
              </a:path>
              <a:path w="3073400" h="226060">
                <a:moveTo>
                  <a:pt x="0" y="172720"/>
                </a:moveTo>
                <a:lnTo>
                  <a:pt x="2032" y="176530"/>
                </a:lnTo>
                <a:lnTo>
                  <a:pt x="4191" y="177800"/>
                </a:lnTo>
                <a:lnTo>
                  <a:pt x="4699" y="177800"/>
                </a:lnTo>
                <a:lnTo>
                  <a:pt x="2540" y="176530"/>
                </a:lnTo>
                <a:lnTo>
                  <a:pt x="0" y="172720"/>
                </a:lnTo>
                <a:close/>
              </a:path>
              <a:path w="3073400" h="226060">
                <a:moveTo>
                  <a:pt x="49911" y="172720"/>
                </a:moveTo>
                <a:lnTo>
                  <a:pt x="51689" y="173989"/>
                </a:lnTo>
                <a:lnTo>
                  <a:pt x="54101" y="173989"/>
                </a:lnTo>
                <a:lnTo>
                  <a:pt x="49911" y="172720"/>
                </a:lnTo>
                <a:close/>
              </a:path>
              <a:path w="3073400" h="226060">
                <a:moveTo>
                  <a:pt x="4597" y="165159"/>
                </a:moveTo>
                <a:lnTo>
                  <a:pt x="4089" y="165159"/>
                </a:lnTo>
                <a:lnTo>
                  <a:pt x="2032" y="166370"/>
                </a:lnTo>
                <a:lnTo>
                  <a:pt x="0" y="170180"/>
                </a:lnTo>
                <a:lnTo>
                  <a:pt x="2540" y="166370"/>
                </a:lnTo>
                <a:lnTo>
                  <a:pt x="4597" y="165159"/>
                </a:lnTo>
                <a:close/>
              </a:path>
              <a:path w="3073400" h="226060">
                <a:moveTo>
                  <a:pt x="25152" y="165905"/>
                </a:moveTo>
                <a:lnTo>
                  <a:pt x="27940" y="166370"/>
                </a:lnTo>
                <a:lnTo>
                  <a:pt x="29845" y="166370"/>
                </a:lnTo>
                <a:lnTo>
                  <a:pt x="25152" y="165905"/>
                </a:lnTo>
                <a:close/>
              </a:path>
              <a:path w="3073400" h="226060">
                <a:moveTo>
                  <a:pt x="20677" y="165159"/>
                </a:moveTo>
                <a:lnTo>
                  <a:pt x="17619" y="165159"/>
                </a:lnTo>
                <a:lnTo>
                  <a:pt x="25152" y="165905"/>
                </a:lnTo>
                <a:lnTo>
                  <a:pt x="20677" y="165159"/>
                </a:lnTo>
                <a:close/>
              </a:path>
              <a:path w="3073400" h="226060">
                <a:moveTo>
                  <a:pt x="214320" y="153431"/>
                </a:moveTo>
                <a:lnTo>
                  <a:pt x="211178" y="153692"/>
                </a:lnTo>
                <a:lnTo>
                  <a:pt x="211457" y="153692"/>
                </a:lnTo>
                <a:lnTo>
                  <a:pt x="214320" y="153431"/>
                </a:lnTo>
                <a:close/>
              </a:path>
              <a:path w="3073400" h="226060">
                <a:moveTo>
                  <a:pt x="2872867" y="43180"/>
                </a:moveTo>
                <a:lnTo>
                  <a:pt x="2759837" y="43180"/>
                </a:lnTo>
                <a:lnTo>
                  <a:pt x="2785872" y="44450"/>
                </a:lnTo>
                <a:lnTo>
                  <a:pt x="2853817" y="44450"/>
                </a:lnTo>
                <a:lnTo>
                  <a:pt x="2872867" y="43180"/>
                </a:lnTo>
                <a:close/>
              </a:path>
              <a:path w="3073400" h="226060">
                <a:moveTo>
                  <a:pt x="2891028" y="43180"/>
                </a:moveTo>
                <a:lnTo>
                  <a:pt x="2872867" y="43180"/>
                </a:lnTo>
                <a:lnTo>
                  <a:pt x="2872613" y="44450"/>
                </a:lnTo>
                <a:lnTo>
                  <a:pt x="2891028" y="43180"/>
                </a:lnTo>
                <a:close/>
              </a:path>
              <a:path w="3073400" h="226060">
                <a:moveTo>
                  <a:pt x="2606421" y="25400"/>
                </a:moveTo>
                <a:lnTo>
                  <a:pt x="2318131" y="25400"/>
                </a:lnTo>
                <a:lnTo>
                  <a:pt x="2423566" y="27952"/>
                </a:lnTo>
                <a:lnTo>
                  <a:pt x="2423032" y="27952"/>
                </a:lnTo>
                <a:lnTo>
                  <a:pt x="2472563" y="30480"/>
                </a:lnTo>
                <a:lnTo>
                  <a:pt x="2520315" y="34289"/>
                </a:lnTo>
                <a:lnTo>
                  <a:pt x="2605659" y="39370"/>
                </a:lnTo>
                <a:lnTo>
                  <a:pt x="2705227" y="43180"/>
                </a:lnTo>
                <a:lnTo>
                  <a:pt x="2891663" y="43180"/>
                </a:lnTo>
                <a:lnTo>
                  <a:pt x="2913002" y="40669"/>
                </a:lnTo>
                <a:lnTo>
                  <a:pt x="2912430" y="40669"/>
                </a:lnTo>
                <a:lnTo>
                  <a:pt x="2937510" y="39370"/>
                </a:lnTo>
                <a:lnTo>
                  <a:pt x="2988818" y="34289"/>
                </a:lnTo>
                <a:lnTo>
                  <a:pt x="2989072" y="34289"/>
                </a:lnTo>
                <a:lnTo>
                  <a:pt x="3011124" y="31931"/>
                </a:lnTo>
                <a:lnTo>
                  <a:pt x="3022663" y="30480"/>
                </a:lnTo>
                <a:lnTo>
                  <a:pt x="2786380" y="30480"/>
                </a:lnTo>
                <a:lnTo>
                  <a:pt x="2760472" y="29210"/>
                </a:lnTo>
                <a:lnTo>
                  <a:pt x="2705608" y="29210"/>
                </a:lnTo>
                <a:lnTo>
                  <a:pt x="2606421" y="25400"/>
                </a:lnTo>
                <a:close/>
              </a:path>
              <a:path w="3073400" h="226060">
                <a:moveTo>
                  <a:pt x="3012569" y="31776"/>
                </a:moveTo>
                <a:lnTo>
                  <a:pt x="3012353" y="31776"/>
                </a:lnTo>
                <a:lnTo>
                  <a:pt x="3011124" y="31931"/>
                </a:lnTo>
                <a:lnTo>
                  <a:pt x="3012569" y="31776"/>
                </a:lnTo>
                <a:close/>
              </a:path>
              <a:path w="3073400" h="226060">
                <a:moveTo>
                  <a:pt x="3069138" y="19074"/>
                </a:moveTo>
                <a:lnTo>
                  <a:pt x="2987042" y="19074"/>
                </a:lnTo>
                <a:lnTo>
                  <a:pt x="2911856" y="26670"/>
                </a:lnTo>
                <a:lnTo>
                  <a:pt x="2911602" y="26670"/>
                </a:lnTo>
                <a:lnTo>
                  <a:pt x="2890012" y="29210"/>
                </a:lnTo>
                <a:lnTo>
                  <a:pt x="2872105" y="29210"/>
                </a:lnTo>
                <a:lnTo>
                  <a:pt x="2853055" y="30480"/>
                </a:lnTo>
                <a:lnTo>
                  <a:pt x="3022663" y="30480"/>
                </a:lnTo>
                <a:lnTo>
                  <a:pt x="3032760" y="29210"/>
                </a:lnTo>
                <a:lnTo>
                  <a:pt x="3048254" y="26670"/>
                </a:lnTo>
                <a:lnTo>
                  <a:pt x="3058653" y="24133"/>
                </a:lnTo>
                <a:lnTo>
                  <a:pt x="3059803" y="24133"/>
                </a:lnTo>
                <a:lnTo>
                  <a:pt x="3065272" y="21589"/>
                </a:lnTo>
                <a:lnTo>
                  <a:pt x="3067685" y="20320"/>
                </a:lnTo>
                <a:lnTo>
                  <a:pt x="3069138" y="19074"/>
                </a:lnTo>
                <a:close/>
              </a:path>
              <a:path w="3073400" h="226060">
                <a:moveTo>
                  <a:pt x="2118360" y="26670"/>
                </a:moveTo>
                <a:lnTo>
                  <a:pt x="2031365" y="26670"/>
                </a:lnTo>
                <a:lnTo>
                  <a:pt x="2074343" y="27952"/>
                </a:lnTo>
                <a:lnTo>
                  <a:pt x="2073457" y="27952"/>
                </a:lnTo>
                <a:lnTo>
                  <a:pt x="2118360" y="26670"/>
                </a:lnTo>
                <a:close/>
              </a:path>
              <a:path w="3073400" h="226060">
                <a:moveTo>
                  <a:pt x="2586219" y="24133"/>
                </a:moveTo>
                <a:lnTo>
                  <a:pt x="1862704" y="24133"/>
                </a:lnTo>
                <a:lnTo>
                  <a:pt x="1907540" y="25400"/>
                </a:lnTo>
                <a:lnTo>
                  <a:pt x="1990344" y="26670"/>
                </a:lnTo>
                <a:lnTo>
                  <a:pt x="2214499" y="26670"/>
                </a:lnTo>
                <a:lnTo>
                  <a:pt x="2266061" y="25400"/>
                </a:lnTo>
                <a:lnTo>
                  <a:pt x="2606421" y="25400"/>
                </a:lnTo>
                <a:lnTo>
                  <a:pt x="2586219" y="24133"/>
                </a:lnTo>
                <a:close/>
              </a:path>
              <a:path w="3073400" h="226060">
                <a:moveTo>
                  <a:pt x="3072510" y="6350"/>
                </a:moveTo>
                <a:lnTo>
                  <a:pt x="3059811" y="6350"/>
                </a:lnTo>
                <a:lnTo>
                  <a:pt x="3057575" y="11430"/>
                </a:lnTo>
                <a:lnTo>
                  <a:pt x="3059811" y="16510"/>
                </a:lnTo>
                <a:lnTo>
                  <a:pt x="3010789" y="16510"/>
                </a:lnTo>
                <a:lnTo>
                  <a:pt x="2984665" y="19303"/>
                </a:lnTo>
                <a:lnTo>
                  <a:pt x="2987042" y="19074"/>
                </a:lnTo>
                <a:lnTo>
                  <a:pt x="3069138" y="19074"/>
                </a:lnTo>
                <a:lnTo>
                  <a:pt x="3072130" y="16510"/>
                </a:lnTo>
                <a:lnTo>
                  <a:pt x="3073027" y="14265"/>
                </a:lnTo>
                <a:lnTo>
                  <a:pt x="3073146" y="7620"/>
                </a:lnTo>
                <a:lnTo>
                  <a:pt x="3072510" y="6350"/>
                </a:lnTo>
                <a:close/>
              </a:path>
              <a:path w="3073400" h="226060">
                <a:moveTo>
                  <a:pt x="3055976" y="14049"/>
                </a:moveTo>
                <a:lnTo>
                  <a:pt x="3030484" y="14049"/>
                </a:lnTo>
                <a:lnTo>
                  <a:pt x="3011043" y="16510"/>
                </a:lnTo>
                <a:lnTo>
                  <a:pt x="3059176" y="16510"/>
                </a:lnTo>
                <a:lnTo>
                  <a:pt x="3055976" y="14049"/>
                </a:lnTo>
                <a:close/>
              </a:path>
              <a:path w="3073400" h="226060">
                <a:moveTo>
                  <a:pt x="3055690" y="13828"/>
                </a:moveTo>
                <a:lnTo>
                  <a:pt x="3059176" y="16510"/>
                </a:lnTo>
                <a:lnTo>
                  <a:pt x="3058033" y="15239"/>
                </a:lnTo>
                <a:lnTo>
                  <a:pt x="3059252" y="15239"/>
                </a:lnTo>
                <a:lnTo>
                  <a:pt x="3058823" y="14265"/>
                </a:lnTo>
                <a:lnTo>
                  <a:pt x="3058728" y="14049"/>
                </a:lnTo>
                <a:lnTo>
                  <a:pt x="3058355" y="14049"/>
                </a:lnTo>
                <a:lnTo>
                  <a:pt x="3055690" y="13828"/>
                </a:lnTo>
                <a:close/>
              </a:path>
              <a:path w="3073400" h="226060">
                <a:moveTo>
                  <a:pt x="3058033" y="15239"/>
                </a:moveTo>
                <a:lnTo>
                  <a:pt x="3059176" y="16510"/>
                </a:lnTo>
                <a:lnTo>
                  <a:pt x="3059811" y="16510"/>
                </a:lnTo>
                <a:lnTo>
                  <a:pt x="3058033" y="15239"/>
                </a:lnTo>
                <a:close/>
              </a:path>
              <a:path w="3073400" h="226060">
                <a:moveTo>
                  <a:pt x="3059252" y="15239"/>
                </a:moveTo>
                <a:lnTo>
                  <a:pt x="3058033" y="15239"/>
                </a:lnTo>
                <a:lnTo>
                  <a:pt x="3059811" y="16510"/>
                </a:lnTo>
                <a:lnTo>
                  <a:pt x="3059252" y="15239"/>
                </a:lnTo>
                <a:close/>
              </a:path>
              <a:path w="3073400" h="226060">
                <a:moveTo>
                  <a:pt x="3030019" y="14049"/>
                </a:moveTo>
                <a:lnTo>
                  <a:pt x="3029876" y="14049"/>
                </a:lnTo>
                <a:lnTo>
                  <a:pt x="3028775" y="14265"/>
                </a:lnTo>
                <a:lnTo>
                  <a:pt x="3030019" y="14049"/>
                </a:lnTo>
                <a:close/>
              </a:path>
              <a:path w="3073400" h="226060">
                <a:moveTo>
                  <a:pt x="3039281" y="12438"/>
                </a:moveTo>
                <a:lnTo>
                  <a:pt x="3028775" y="14265"/>
                </a:lnTo>
                <a:lnTo>
                  <a:pt x="3030484" y="14049"/>
                </a:lnTo>
                <a:lnTo>
                  <a:pt x="3055976" y="14049"/>
                </a:lnTo>
                <a:lnTo>
                  <a:pt x="3055690" y="13828"/>
                </a:lnTo>
                <a:lnTo>
                  <a:pt x="3042031" y="12700"/>
                </a:lnTo>
                <a:lnTo>
                  <a:pt x="3039491" y="12700"/>
                </a:lnTo>
                <a:lnTo>
                  <a:pt x="3039281" y="12438"/>
                </a:lnTo>
                <a:close/>
              </a:path>
              <a:path w="3073400" h="226060">
                <a:moveTo>
                  <a:pt x="1862836" y="10160"/>
                </a:moveTo>
                <a:lnTo>
                  <a:pt x="1696676" y="14049"/>
                </a:lnTo>
                <a:lnTo>
                  <a:pt x="2076814" y="14049"/>
                </a:lnTo>
                <a:lnTo>
                  <a:pt x="2031619" y="12700"/>
                </a:lnTo>
                <a:lnTo>
                  <a:pt x="1990598" y="12700"/>
                </a:lnTo>
                <a:lnTo>
                  <a:pt x="1949577" y="11430"/>
                </a:lnTo>
                <a:lnTo>
                  <a:pt x="1907794" y="11430"/>
                </a:lnTo>
                <a:lnTo>
                  <a:pt x="1862836" y="10160"/>
                </a:lnTo>
                <a:close/>
              </a:path>
              <a:path w="3073400" h="226060">
                <a:moveTo>
                  <a:pt x="2318258" y="11430"/>
                </a:moveTo>
                <a:lnTo>
                  <a:pt x="2265934" y="11430"/>
                </a:lnTo>
                <a:lnTo>
                  <a:pt x="2214372" y="12700"/>
                </a:lnTo>
                <a:lnTo>
                  <a:pt x="2118360" y="12700"/>
                </a:lnTo>
                <a:lnTo>
                  <a:pt x="2071141" y="14049"/>
                </a:lnTo>
                <a:lnTo>
                  <a:pt x="2426951" y="14049"/>
                </a:lnTo>
                <a:lnTo>
                  <a:pt x="2318258" y="11430"/>
                </a:lnTo>
                <a:close/>
              </a:path>
              <a:path w="3073400" h="226060">
                <a:moveTo>
                  <a:pt x="3054223" y="12700"/>
                </a:moveTo>
                <a:lnTo>
                  <a:pt x="3055690" y="13828"/>
                </a:lnTo>
                <a:lnTo>
                  <a:pt x="3058355" y="14049"/>
                </a:lnTo>
                <a:lnTo>
                  <a:pt x="3057595" y="14049"/>
                </a:lnTo>
                <a:lnTo>
                  <a:pt x="3054223" y="12700"/>
                </a:lnTo>
                <a:close/>
              </a:path>
              <a:path w="3073400" h="226060">
                <a:moveTo>
                  <a:pt x="3057575" y="11430"/>
                </a:moveTo>
                <a:lnTo>
                  <a:pt x="3057132" y="12438"/>
                </a:lnTo>
                <a:lnTo>
                  <a:pt x="3057017" y="12700"/>
                </a:lnTo>
                <a:lnTo>
                  <a:pt x="3054223" y="12700"/>
                </a:lnTo>
                <a:lnTo>
                  <a:pt x="3057595" y="14049"/>
                </a:lnTo>
                <a:lnTo>
                  <a:pt x="3058728" y="14049"/>
                </a:lnTo>
                <a:lnTo>
                  <a:pt x="3057575" y="11430"/>
                </a:lnTo>
                <a:close/>
              </a:path>
              <a:path w="3073400" h="226060">
                <a:moveTo>
                  <a:pt x="3054223" y="12700"/>
                </a:moveTo>
                <a:lnTo>
                  <a:pt x="3042031" y="12700"/>
                </a:lnTo>
                <a:lnTo>
                  <a:pt x="3055690" y="13828"/>
                </a:lnTo>
                <a:lnTo>
                  <a:pt x="3054223" y="12700"/>
                </a:lnTo>
                <a:close/>
              </a:path>
              <a:path w="3073400" h="226060">
                <a:moveTo>
                  <a:pt x="3059811" y="6350"/>
                </a:moveTo>
                <a:lnTo>
                  <a:pt x="3057271" y="8889"/>
                </a:lnTo>
                <a:lnTo>
                  <a:pt x="3055493" y="8889"/>
                </a:lnTo>
                <a:lnTo>
                  <a:pt x="3045079" y="11430"/>
                </a:lnTo>
                <a:lnTo>
                  <a:pt x="3039281" y="12438"/>
                </a:lnTo>
                <a:lnTo>
                  <a:pt x="3039491" y="12700"/>
                </a:lnTo>
                <a:lnTo>
                  <a:pt x="3057017" y="12700"/>
                </a:lnTo>
                <a:lnTo>
                  <a:pt x="3057017" y="10160"/>
                </a:lnTo>
                <a:lnTo>
                  <a:pt x="3058134" y="10160"/>
                </a:lnTo>
                <a:lnTo>
                  <a:pt x="3059811" y="6350"/>
                </a:lnTo>
                <a:close/>
              </a:path>
              <a:path w="3073400" h="226060">
                <a:moveTo>
                  <a:pt x="3059430" y="0"/>
                </a:moveTo>
                <a:lnTo>
                  <a:pt x="3056763" y="0"/>
                </a:lnTo>
                <a:lnTo>
                  <a:pt x="3041523" y="2539"/>
                </a:lnTo>
                <a:lnTo>
                  <a:pt x="3038983" y="2539"/>
                </a:lnTo>
                <a:lnTo>
                  <a:pt x="3037205" y="5080"/>
                </a:lnTo>
                <a:lnTo>
                  <a:pt x="3037332" y="7620"/>
                </a:lnTo>
                <a:lnTo>
                  <a:pt x="3037459" y="10160"/>
                </a:lnTo>
                <a:lnTo>
                  <a:pt x="3039281" y="12438"/>
                </a:lnTo>
                <a:lnTo>
                  <a:pt x="3045079" y="11430"/>
                </a:lnTo>
                <a:lnTo>
                  <a:pt x="3055493" y="8889"/>
                </a:lnTo>
                <a:lnTo>
                  <a:pt x="3054096" y="8889"/>
                </a:lnTo>
                <a:lnTo>
                  <a:pt x="3059303" y="6350"/>
                </a:lnTo>
                <a:lnTo>
                  <a:pt x="3072510" y="6350"/>
                </a:lnTo>
                <a:lnTo>
                  <a:pt x="3071876" y="5080"/>
                </a:lnTo>
                <a:lnTo>
                  <a:pt x="3069844" y="3810"/>
                </a:lnTo>
                <a:lnTo>
                  <a:pt x="3067939" y="2539"/>
                </a:lnTo>
                <a:lnTo>
                  <a:pt x="3065018" y="1270"/>
                </a:lnTo>
                <a:lnTo>
                  <a:pt x="3059430" y="0"/>
                </a:lnTo>
                <a:close/>
              </a:path>
              <a:path w="3073400" h="226060">
                <a:moveTo>
                  <a:pt x="3057017" y="10160"/>
                </a:moveTo>
                <a:lnTo>
                  <a:pt x="3057017" y="12438"/>
                </a:lnTo>
                <a:lnTo>
                  <a:pt x="3057575" y="11430"/>
                </a:lnTo>
                <a:lnTo>
                  <a:pt x="3057017" y="10160"/>
                </a:lnTo>
                <a:close/>
              </a:path>
              <a:path w="3073400" h="226060">
                <a:moveTo>
                  <a:pt x="3058134" y="10160"/>
                </a:moveTo>
                <a:lnTo>
                  <a:pt x="3057017" y="10160"/>
                </a:lnTo>
                <a:lnTo>
                  <a:pt x="3057575" y="11430"/>
                </a:lnTo>
                <a:lnTo>
                  <a:pt x="3058134" y="10160"/>
                </a:lnTo>
                <a:close/>
              </a:path>
              <a:path w="3073400" h="226060">
                <a:moveTo>
                  <a:pt x="3059303" y="6350"/>
                </a:moveTo>
                <a:lnTo>
                  <a:pt x="3054096" y="8889"/>
                </a:lnTo>
                <a:lnTo>
                  <a:pt x="3057271" y="8889"/>
                </a:lnTo>
                <a:lnTo>
                  <a:pt x="3059303" y="6350"/>
                </a:lnTo>
                <a:close/>
              </a:path>
              <a:path w="3073400" h="226060">
                <a:moveTo>
                  <a:pt x="3059811" y="6350"/>
                </a:moveTo>
                <a:lnTo>
                  <a:pt x="3059303" y="6350"/>
                </a:lnTo>
                <a:lnTo>
                  <a:pt x="3057271" y="8889"/>
                </a:lnTo>
                <a:lnTo>
                  <a:pt x="3059811" y="6350"/>
                </a:lnTo>
                <a:close/>
              </a:path>
            </a:pathLst>
          </a:custGeom>
          <a:solidFill>
            <a:srgbClr val="FF0000"/>
          </a:solidFill>
        </p:spPr>
        <p:txBody>
          <a:bodyPr wrap="square" lIns="0" tIns="0" rIns="0" bIns="0" rtlCol="0"/>
          <a:lstStyle/>
          <a:p>
            <a:endParaRPr/>
          </a:p>
        </p:txBody>
      </p:sp>
      <p:sp>
        <p:nvSpPr>
          <p:cNvPr id="5" name="object 5"/>
          <p:cNvSpPr/>
          <p:nvPr/>
        </p:nvSpPr>
        <p:spPr>
          <a:xfrm>
            <a:off x="2935403" y="2308732"/>
            <a:ext cx="1162050" cy="152400"/>
          </a:xfrm>
          <a:custGeom>
            <a:avLst/>
            <a:gdLst/>
            <a:ahLst/>
            <a:cxnLst/>
            <a:rect l="l" t="t" r="r" b="b"/>
            <a:pathLst>
              <a:path w="1162050" h="152400">
                <a:moveTo>
                  <a:pt x="142336" y="142718"/>
                </a:moveTo>
                <a:lnTo>
                  <a:pt x="115823" y="144144"/>
                </a:lnTo>
                <a:lnTo>
                  <a:pt x="117930" y="144144"/>
                </a:lnTo>
                <a:lnTo>
                  <a:pt x="78774" y="144736"/>
                </a:lnTo>
                <a:lnTo>
                  <a:pt x="85418" y="146684"/>
                </a:lnTo>
                <a:lnTo>
                  <a:pt x="85799" y="146812"/>
                </a:lnTo>
                <a:lnTo>
                  <a:pt x="102944" y="150494"/>
                </a:lnTo>
                <a:lnTo>
                  <a:pt x="120851" y="152272"/>
                </a:lnTo>
                <a:lnTo>
                  <a:pt x="121994" y="152272"/>
                </a:lnTo>
                <a:lnTo>
                  <a:pt x="136440" y="150494"/>
                </a:lnTo>
                <a:lnTo>
                  <a:pt x="136810" y="150494"/>
                </a:lnTo>
                <a:lnTo>
                  <a:pt x="141044" y="149859"/>
                </a:lnTo>
                <a:lnTo>
                  <a:pt x="142949" y="147574"/>
                </a:lnTo>
                <a:lnTo>
                  <a:pt x="142568" y="145033"/>
                </a:lnTo>
                <a:lnTo>
                  <a:pt x="142336" y="142718"/>
                </a:lnTo>
                <a:close/>
              </a:path>
              <a:path w="1162050" h="152400">
                <a:moveTo>
                  <a:pt x="8244" y="113537"/>
                </a:moveTo>
                <a:lnTo>
                  <a:pt x="4392" y="113537"/>
                </a:lnTo>
                <a:lnTo>
                  <a:pt x="2741" y="114300"/>
                </a:lnTo>
                <a:lnTo>
                  <a:pt x="582" y="116712"/>
                </a:lnTo>
                <a:lnTo>
                  <a:pt x="0" y="118109"/>
                </a:lnTo>
                <a:lnTo>
                  <a:pt x="21" y="119653"/>
                </a:lnTo>
                <a:lnTo>
                  <a:pt x="139" y="122407"/>
                </a:lnTo>
                <a:lnTo>
                  <a:pt x="1105" y="125856"/>
                </a:lnTo>
                <a:lnTo>
                  <a:pt x="1289" y="125856"/>
                </a:lnTo>
                <a:lnTo>
                  <a:pt x="2204" y="127253"/>
                </a:lnTo>
                <a:lnTo>
                  <a:pt x="68902" y="145033"/>
                </a:lnTo>
                <a:lnTo>
                  <a:pt x="59107" y="145033"/>
                </a:lnTo>
                <a:lnTo>
                  <a:pt x="78774" y="144736"/>
                </a:lnTo>
                <a:lnTo>
                  <a:pt x="68960" y="141858"/>
                </a:lnTo>
                <a:lnTo>
                  <a:pt x="69289" y="141858"/>
                </a:lnTo>
                <a:lnTo>
                  <a:pt x="54176" y="140080"/>
                </a:lnTo>
                <a:lnTo>
                  <a:pt x="53922" y="140080"/>
                </a:lnTo>
                <a:lnTo>
                  <a:pt x="40841" y="137921"/>
                </a:lnTo>
                <a:lnTo>
                  <a:pt x="31443" y="136651"/>
                </a:lnTo>
                <a:lnTo>
                  <a:pt x="31151" y="136651"/>
                </a:lnTo>
                <a:lnTo>
                  <a:pt x="22680" y="134365"/>
                </a:lnTo>
                <a:lnTo>
                  <a:pt x="7760" y="127253"/>
                </a:lnTo>
                <a:lnTo>
                  <a:pt x="6913" y="126618"/>
                </a:lnTo>
                <a:lnTo>
                  <a:pt x="5825" y="125856"/>
                </a:lnTo>
                <a:lnTo>
                  <a:pt x="3630" y="124078"/>
                </a:lnTo>
                <a:lnTo>
                  <a:pt x="7710" y="124078"/>
                </a:lnTo>
                <a:lnTo>
                  <a:pt x="11437" y="120650"/>
                </a:lnTo>
                <a:lnTo>
                  <a:pt x="11839" y="120650"/>
                </a:lnTo>
                <a:lnTo>
                  <a:pt x="11377" y="118999"/>
                </a:lnTo>
                <a:lnTo>
                  <a:pt x="16539" y="118999"/>
                </a:lnTo>
                <a:lnTo>
                  <a:pt x="14933" y="117347"/>
                </a:lnTo>
                <a:lnTo>
                  <a:pt x="13239" y="116077"/>
                </a:lnTo>
                <a:lnTo>
                  <a:pt x="12612" y="115515"/>
                </a:lnTo>
                <a:lnTo>
                  <a:pt x="12250" y="115335"/>
                </a:lnTo>
                <a:lnTo>
                  <a:pt x="11997" y="115146"/>
                </a:lnTo>
                <a:lnTo>
                  <a:pt x="8244" y="113537"/>
                </a:lnTo>
                <a:close/>
              </a:path>
              <a:path w="1162050" h="152400">
                <a:moveTo>
                  <a:pt x="24675" y="126618"/>
                </a:moveTo>
                <a:lnTo>
                  <a:pt x="7059" y="126618"/>
                </a:lnTo>
                <a:lnTo>
                  <a:pt x="8883" y="128269"/>
                </a:lnTo>
                <a:lnTo>
                  <a:pt x="31151" y="136651"/>
                </a:lnTo>
                <a:lnTo>
                  <a:pt x="31443" y="136651"/>
                </a:lnTo>
                <a:lnTo>
                  <a:pt x="40841" y="137921"/>
                </a:lnTo>
                <a:lnTo>
                  <a:pt x="53922" y="140080"/>
                </a:lnTo>
                <a:lnTo>
                  <a:pt x="54176" y="140080"/>
                </a:lnTo>
                <a:lnTo>
                  <a:pt x="69289" y="141858"/>
                </a:lnTo>
                <a:lnTo>
                  <a:pt x="68960" y="141858"/>
                </a:lnTo>
                <a:lnTo>
                  <a:pt x="78774" y="144736"/>
                </a:lnTo>
                <a:lnTo>
                  <a:pt x="117930" y="144144"/>
                </a:lnTo>
                <a:lnTo>
                  <a:pt x="115823" y="144144"/>
                </a:lnTo>
                <a:lnTo>
                  <a:pt x="142336" y="142718"/>
                </a:lnTo>
                <a:lnTo>
                  <a:pt x="142314" y="142493"/>
                </a:lnTo>
                <a:lnTo>
                  <a:pt x="121867" y="142493"/>
                </a:lnTo>
                <a:lnTo>
                  <a:pt x="101428" y="140334"/>
                </a:lnTo>
                <a:lnTo>
                  <a:pt x="102685" y="140334"/>
                </a:lnTo>
                <a:lnTo>
                  <a:pt x="88195" y="137237"/>
                </a:lnTo>
                <a:lnTo>
                  <a:pt x="71321" y="132079"/>
                </a:lnTo>
                <a:lnTo>
                  <a:pt x="71487" y="132079"/>
                </a:lnTo>
                <a:lnTo>
                  <a:pt x="56923" y="130327"/>
                </a:lnTo>
                <a:lnTo>
                  <a:pt x="38523" y="129158"/>
                </a:lnTo>
                <a:lnTo>
                  <a:pt x="37285" y="129158"/>
                </a:lnTo>
                <a:lnTo>
                  <a:pt x="24675" y="126618"/>
                </a:lnTo>
                <a:close/>
              </a:path>
              <a:path w="1162050" h="152400">
                <a:moveTo>
                  <a:pt x="177195" y="140842"/>
                </a:moveTo>
                <a:lnTo>
                  <a:pt x="140332" y="140842"/>
                </a:lnTo>
                <a:lnTo>
                  <a:pt x="142314" y="142493"/>
                </a:lnTo>
                <a:lnTo>
                  <a:pt x="142336" y="142718"/>
                </a:lnTo>
                <a:lnTo>
                  <a:pt x="177195" y="140842"/>
                </a:lnTo>
                <a:close/>
              </a:path>
              <a:path w="1162050" h="152400">
                <a:moveTo>
                  <a:pt x="102685" y="140334"/>
                </a:moveTo>
                <a:lnTo>
                  <a:pt x="101428" y="140334"/>
                </a:lnTo>
                <a:lnTo>
                  <a:pt x="121867" y="142493"/>
                </a:lnTo>
                <a:lnTo>
                  <a:pt x="120851" y="142493"/>
                </a:lnTo>
                <a:lnTo>
                  <a:pt x="137488" y="140842"/>
                </a:lnTo>
                <a:lnTo>
                  <a:pt x="105062" y="140842"/>
                </a:lnTo>
                <a:lnTo>
                  <a:pt x="102685" y="140334"/>
                </a:lnTo>
                <a:close/>
              </a:path>
              <a:path w="1162050" h="152400">
                <a:moveTo>
                  <a:pt x="211295" y="137237"/>
                </a:moveTo>
                <a:lnTo>
                  <a:pt x="88471" y="137237"/>
                </a:lnTo>
                <a:lnTo>
                  <a:pt x="89147" y="137441"/>
                </a:lnTo>
                <a:lnTo>
                  <a:pt x="101497" y="140080"/>
                </a:lnTo>
                <a:lnTo>
                  <a:pt x="102563" y="140334"/>
                </a:lnTo>
                <a:lnTo>
                  <a:pt x="105103" y="140842"/>
                </a:lnTo>
                <a:lnTo>
                  <a:pt x="137488" y="140842"/>
                </a:lnTo>
                <a:lnTo>
                  <a:pt x="120851" y="142493"/>
                </a:lnTo>
                <a:lnTo>
                  <a:pt x="142314" y="142493"/>
                </a:lnTo>
                <a:lnTo>
                  <a:pt x="139723" y="140334"/>
                </a:lnTo>
                <a:lnTo>
                  <a:pt x="187145" y="140334"/>
                </a:lnTo>
                <a:lnTo>
                  <a:pt x="211295" y="137237"/>
                </a:lnTo>
                <a:close/>
              </a:path>
              <a:path w="1162050" h="152400">
                <a:moveTo>
                  <a:pt x="186637" y="140334"/>
                </a:moveTo>
                <a:lnTo>
                  <a:pt x="142568" y="140334"/>
                </a:lnTo>
                <a:lnTo>
                  <a:pt x="137488" y="140842"/>
                </a:lnTo>
                <a:lnTo>
                  <a:pt x="177195" y="140842"/>
                </a:lnTo>
                <a:lnTo>
                  <a:pt x="186637" y="140334"/>
                </a:lnTo>
                <a:close/>
              </a:path>
              <a:path w="1162050" h="152400">
                <a:moveTo>
                  <a:pt x="56923" y="130327"/>
                </a:moveTo>
                <a:lnTo>
                  <a:pt x="71487" y="132079"/>
                </a:lnTo>
                <a:lnTo>
                  <a:pt x="71321" y="132079"/>
                </a:lnTo>
                <a:lnTo>
                  <a:pt x="87109" y="136905"/>
                </a:lnTo>
                <a:lnTo>
                  <a:pt x="88274" y="137237"/>
                </a:lnTo>
                <a:lnTo>
                  <a:pt x="89147" y="137441"/>
                </a:lnTo>
                <a:lnTo>
                  <a:pt x="87367" y="136905"/>
                </a:lnTo>
                <a:lnTo>
                  <a:pt x="213883" y="136905"/>
                </a:lnTo>
                <a:lnTo>
                  <a:pt x="259436" y="131063"/>
                </a:lnTo>
                <a:lnTo>
                  <a:pt x="68527" y="131063"/>
                </a:lnTo>
                <a:lnTo>
                  <a:pt x="56923" y="130327"/>
                </a:lnTo>
                <a:close/>
              </a:path>
              <a:path w="1162050" h="152400">
                <a:moveTo>
                  <a:pt x="213883" y="136905"/>
                </a:moveTo>
                <a:lnTo>
                  <a:pt x="87591" y="136905"/>
                </a:lnTo>
                <a:lnTo>
                  <a:pt x="88195" y="137237"/>
                </a:lnTo>
                <a:lnTo>
                  <a:pt x="211295" y="137237"/>
                </a:lnTo>
                <a:lnTo>
                  <a:pt x="213883" y="136905"/>
                </a:lnTo>
                <a:close/>
              </a:path>
              <a:path w="1162050" h="152400">
                <a:moveTo>
                  <a:pt x="268349" y="129920"/>
                </a:moveTo>
                <a:lnTo>
                  <a:pt x="112582" y="129920"/>
                </a:lnTo>
                <a:lnTo>
                  <a:pt x="67886" y="131063"/>
                </a:lnTo>
                <a:lnTo>
                  <a:pt x="259436" y="131063"/>
                </a:lnTo>
                <a:lnTo>
                  <a:pt x="268349" y="129920"/>
                </a:lnTo>
                <a:close/>
              </a:path>
              <a:path w="1162050" h="152400">
                <a:moveTo>
                  <a:pt x="31710" y="125856"/>
                </a:moveTo>
                <a:lnTo>
                  <a:pt x="20893" y="125856"/>
                </a:lnTo>
                <a:lnTo>
                  <a:pt x="37285" y="129158"/>
                </a:lnTo>
                <a:lnTo>
                  <a:pt x="38523" y="129158"/>
                </a:lnTo>
                <a:lnTo>
                  <a:pt x="56923" y="130327"/>
                </a:lnTo>
                <a:lnTo>
                  <a:pt x="56317" y="130327"/>
                </a:lnTo>
                <a:lnTo>
                  <a:pt x="42238" y="128015"/>
                </a:lnTo>
                <a:lnTo>
                  <a:pt x="34393" y="126618"/>
                </a:lnTo>
                <a:lnTo>
                  <a:pt x="33856" y="126618"/>
                </a:lnTo>
                <a:lnTo>
                  <a:pt x="33184" y="126427"/>
                </a:lnTo>
                <a:lnTo>
                  <a:pt x="33315" y="126427"/>
                </a:lnTo>
                <a:lnTo>
                  <a:pt x="31710" y="125856"/>
                </a:lnTo>
                <a:close/>
              </a:path>
              <a:path w="1162050" h="152400">
                <a:moveTo>
                  <a:pt x="1084527" y="0"/>
                </a:moveTo>
                <a:lnTo>
                  <a:pt x="1083892" y="0"/>
                </a:lnTo>
                <a:lnTo>
                  <a:pt x="994178" y="5079"/>
                </a:lnTo>
                <a:lnTo>
                  <a:pt x="996135" y="5079"/>
                </a:lnTo>
                <a:lnTo>
                  <a:pt x="933560" y="10921"/>
                </a:lnTo>
                <a:lnTo>
                  <a:pt x="933708" y="10921"/>
                </a:lnTo>
                <a:lnTo>
                  <a:pt x="861008" y="18541"/>
                </a:lnTo>
                <a:lnTo>
                  <a:pt x="677759" y="44957"/>
                </a:lnTo>
                <a:lnTo>
                  <a:pt x="678381" y="44957"/>
                </a:lnTo>
                <a:lnTo>
                  <a:pt x="469847" y="82168"/>
                </a:lnTo>
                <a:lnTo>
                  <a:pt x="365199" y="99821"/>
                </a:lnTo>
                <a:lnTo>
                  <a:pt x="268171" y="114680"/>
                </a:lnTo>
                <a:lnTo>
                  <a:pt x="183311" y="125856"/>
                </a:lnTo>
                <a:lnTo>
                  <a:pt x="180597" y="125856"/>
                </a:lnTo>
                <a:lnTo>
                  <a:pt x="115250" y="129920"/>
                </a:lnTo>
                <a:lnTo>
                  <a:pt x="268779" y="129920"/>
                </a:lnTo>
                <a:lnTo>
                  <a:pt x="367739" y="114934"/>
                </a:lnTo>
                <a:lnTo>
                  <a:pt x="472641" y="97408"/>
                </a:lnTo>
                <a:lnTo>
                  <a:pt x="680801" y="60494"/>
                </a:lnTo>
                <a:lnTo>
                  <a:pt x="680495" y="60494"/>
                </a:lnTo>
                <a:lnTo>
                  <a:pt x="863351" y="34389"/>
                </a:lnTo>
                <a:lnTo>
                  <a:pt x="863179" y="34389"/>
                </a:lnTo>
                <a:lnTo>
                  <a:pt x="996495" y="21193"/>
                </a:lnTo>
                <a:lnTo>
                  <a:pt x="995913" y="21193"/>
                </a:lnTo>
                <a:lnTo>
                  <a:pt x="1041547" y="18541"/>
                </a:lnTo>
                <a:lnTo>
                  <a:pt x="1041347" y="18541"/>
                </a:lnTo>
                <a:lnTo>
                  <a:pt x="1084599" y="16139"/>
                </a:lnTo>
                <a:lnTo>
                  <a:pt x="1157301" y="16139"/>
                </a:lnTo>
                <a:lnTo>
                  <a:pt x="1154123" y="10921"/>
                </a:lnTo>
                <a:lnTo>
                  <a:pt x="1150059" y="7746"/>
                </a:lnTo>
                <a:lnTo>
                  <a:pt x="1135454" y="3047"/>
                </a:lnTo>
                <a:lnTo>
                  <a:pt x="1133676" y="2666"/>
                </a:lnTo>
                <a:lnTo>
                  <a:pt x="1113610" y="762"/>
                </a:lnTo>
                <a:lnTo>
                  <a:pt x="1112975" y="762"/>
                </a:lnTo>
                <a:lnTo>
                  <a:pt x="1084527" y="0"/>
                </a:lnTo>
                <a:close/>
              </a:path>
              <a:path w="1162050" h="152400">
                <a:moveTo>
                  <a:pt x="11978" y="120198"/>
                </a:moveTo>
                <a:lnTo>
                  <a:pt x="11437" y="120650"/>
                </a:lnTo>
                <a:lnTo>
                  <a:pt x="7710" y="124078"/>
                </a:lnTo>
                <a:lnTo>
                  <a:pt x="5825" y="125856"/>
                </a:lnTo>
                <a:lnTo>
                  <a:pt x="7821" y="127253"/>
                </a:lnTo>
                <a:lnTo>
                  <a:pt x="7059" y="126618"/>
                </a:lnTo>
                <a:lnTo>
                  <a:pt x="24675" y="126618"/>
                </a:lnTo>
                <a:lnTo>
                  <a:pt x="23723" y="126427"/>
                </a:lnTo>
                <a:lnTo>
                  <a:pt x="21774" y="126427"/>
                </a:lnTo>
                <a:lnTo>
                  <a:pt x="20292" y="125856"/>
                </a:lnTo>
                <a:lnTo>
                  <a:pt x="7948" y="125856"/>
                </a:lnTo>
                <a:lnTo>
                  <a:pt x="3630" y="124078"/>
                </a:lnTo>
                <a:lnTo>
                  <a:pt x="20588" y="125856"/>
                </a:lnTo>
                <a:lnTo>
                  <a:pt x="15261" y="122936"/>
                </a:lnTo>
                <a:lnTo>
                  <a:pt x="14806" y="122936"/>
                </a:lnTo>
                <a:lnTo>
                  <a:pt x="14079" y="122407"/>
                </a:lnTo>
                <a:lnTo>
                  <a:pt x="12266" y="122407"/>
                </a:lnTo>
                <a:lnTo>
                  <a:pt x="12266" y="121924"/>
                </a:lnTo>
                <a:lnTo>
                  <a:pt x="11910" y="120903"/>
                </a:lnTo>
                <a:lnTo>
                  <a:pt x="11839" y="120650"/>
                </a:lnTo>
                <a:lnTo>
                  <a:pt x="12325" y="120650"/>
                </a:lnTo>
                <a:lnTo>
                  <a:pt x="11978" y="120198"/>
                </a:lnTo>
                <a:close/>
              </a:path>
              <a:path w="1162050" h="152400">
                <a:moveTo>
                  <a:pt x="33315" y="126427"/>
                </a:moveTo>
                <a:lnTo>
                  <a:pt x="33184" y="126427"/>
                </a:lnTo>
                <a:lnTo>
                  <a:pt x="33856" y="126618"/>
                </a:lnTo>
                <a:lnTo>
                  <a:pt x="33315" y="126427"/>
                </a:lnTo>
                <a:close/>
              </a:path>
              <a:path w="1162050" h="152400">
                <a:moveTo>
                  <a:pt x="33315" y="126427"/>
                </a:moveTo>
                <a:lnTo>
                  <a:pt x="33856" y="126618"/>
                </a:lnTo>
                <a:lnTo>
                  <a:pt x="34393" y="126618"/>
                </a:lnTo>
                <a:lnTo>
                  <a:pt x="33315" y="126427"/>
                </a:lnTo>
                <a:close/>
              </a:path>
              <a:path w="1162050" h="152400">
                <a:moveTo>
                  <a:pt x="20588" y="125856"/>
                </a:moveTo>
                <a:lnTo>
                  <a:pt x="20292" y="125856"/>
                </a:lnTo>
                <a:lnTo>
                  <a:pt x="21774" y="126427"/>
                </a:lnTo>
                <a:lnTo>
                  <a:pt x="21627" y="126427"/>
                </a:lnTo>
                <a:lnTo>
                  <a:pt x="20588" y="125856"/>
                </a:lnTo>
                <a:close/>
              </a:path>
              <a:path w="1162050" h="152400">
                <a:moveTo>
                  <a:pt x="17679" y="120198"/>
                </a:moveTo>
                <a:lnTo>
                  <a:pt x="18108" y="120650"/>
                </a:lnTo>
                <a:lnTo>
                  <a:pt x="12547" y="120650"/>
                </a:lnTo>
                <a:lnTo>
                  <a:pt x="14297" y="122407"/>
                </a:lnTo>
                <a:lnTo>
                  <a:pt x="21627" y="126427"/>
                </a:lnTo>
                <a:lnTo>
                  <a:pt x="23723" y="126427"/>
                </a:lnTo>
                <a:lnTo>
                  <a:pt x="20893" y="125856"/>
                </a:lnTo>
                <a:lnTo>
                  <a:pt x="31710" y="125856"/>
                </a:lnTo>
                <a:lnTo>
                  <a:pt x="21996" y="122407"/>
                </a:lnTo>
                <a:lnTo>
                  <a:pt x="21465" y="122407"/>
                </a:lnTo>
                <a:lnTo>
                  <a:pt x="17679" y="120198"/>
                </a:lnTo>
                <a:close/>
              </a:path>
              <a:path w="1162050" h="152400">
                <a:moveTo>
                  <a:pt x="7710" y="124078"/>
                </a:moveTo>
                <a:lnTo>
                  <a:pt x="3630" y="124078"/>
                </a:lnTo>
                <a:lnTo>
                  <a:pt x="7948" y="125856"/>
                </a:lnTo>
                <a:lnTo>
                  <a:pt x="5778" y="125856"/>
                </a:lnTo>
                <a:lnTo>
                  <a:pt x="7710" y="124078"/>
                </a:lnTo>
                <a:close/>
              </a:path>
              <a:path w="1162050" h="152400">
                <a:moveTo>
                  <a:pt x="13417" y="121924"/>
                </a:moveTo>
                <a:lnTo>
                  <a:pt x="14806" y="122936"/>
                </a:lnTo>
                <a:lnTo>
                  <a:pt x="14297" y="122407"/>
                </a:lnTo>
                <a:lnTo>
                  <a:pt x="13417" y="121924"/>
                </a:lnTo>
                <a:close/>
              </a:path>
              <a:path w="1162050" h="152400">
                <a:moveTo>
                  <a:pt x="14297" y="122407"/>
                </a:moveTo>
                <a:lnTo>
                  <a:pt x="14806" y="122936"/>
                </a:lnTo>
                <a:lnTo>
                  <a:pt x="15261" y="122936"/>
                </a:lnTo>
                <a:lnTo>
                  <a:pt x="14297" y="122407"/>
                </a:lnTo>
                <a:close/>
              </a:path>
              <a:path w="1162050" h="152400">
                <a:moveTo>
                  <a:pt x="12098" y="120198"/>
                </a:moveTo>
                <a:lnTo>
                  <a:pt x="12520" y="120903"/>
                </a:lnTo>
                <a:lnTo>
                  <a:pt x="12266" y="120903"/>
                </a:lnTo>
                <a:lnTo>
                  <a:pt x="12196" y="121924"/>
                </a:lnTo>
                <a:lnTo>
                  <a:pt x="12331" y="122407"/>
                </a:lnTo>
                <a:lnTo>
                  <a:pt x="14079" y="122407"/>
                </a:lnTo>
                <a:lnTo>
                  <a:pt x="13415" y="121924"/>
                </a:lnTo>
                <a:lnTo>
                  <a:pt x="13817" y="121924"/>
                </a:lnTo>
                <a:lnTo>
                  <a:pt x="12800" y="120903"/>
                </a:lnTo>
                <a:lnTo>
                  <a:pt x="12520" y="120903"/>
                </a:lnTo>
                <a:lnTo>
                  <a:pt x="12325" y="120650"/>
                </a:lnTo>
                <a:lnTo>
                  <a:pt x="12547" y="120650"/>
                </a:lnTo>
                <a:lnTo>
                  <a:pt x="12098" y="120198"/>
                </a:lnTo>
                <a:close/>
              </a:path>
              <a:path w="1162050" h="152400">
                <a:moveTo>
                  <a:pt x="13817" y="121924"/>
                </a:moveTo>
                <a:lnTo>
                  <a:pt x="13417" y="121924"/>
                </a:lnTo>
                <a:lnTo>
                  <a:pt x="14297" y="122407"/>
                </a:lnTo>
                <a:lnTo>
                  <a:pt x="13817" y="121924"/>
                </a:lnTo>
                <a:close/>
              </a:path>
              <a:path w="1162050" h="152400">
                <a:moveTo>
                  <a:pt x="20638" y="121924"/>
                </a:moveTo>
                <a:lnTo>
                  <a:pt x="21495" y="122407"/>
                </a:lnTo>
                <a:lnTo>
                  <a:pt x="21996" y="122407"/>
                </a:lnTo>
                <a:lnTo>
                  <a:pt x="20638" y="121924"/>
                </a:lnTo>
                <a:close/>
              </a:path>
              <a:path w="1162050" h="152400">
                <a:moveTo>
                  <a:pt x="12266" y="119985"/>
                </a:moveTo>
                <a:lnTo>
                  <a:pt x="11928" y="120198"/>
                </a:lnTo>
                <a:lnTo>
                  <a:pt x="12098" y="120198"/>
                </a:lnTo>
                <a:lnTo>
                  <a:pt x="12547" y="120650"/>
                </a:lnTo>
                <a:lnTo>
                  <a:pt x="11839" y="120650"/>
                </a:lnTo>
                <a:lnTo>
                  <a:pt x="12196" y="121924"/>
                </a:lnTo>
                <a:lnTo>
                  <a:pt x="12266" y="119985"/>
                </a:lnTo>
                <a:close/>
              </a:path>
              <a:path w="1162050" h="152400">
                <a:moveTo>
                  <a:pt x="11560" y="119653"/>
                </a:moveTo>
                <a:lnTo>
                  <a:pt x="11653" y="119985"/>
                </a:lnTo>
                <a:lnTo>
                  <a:pt x="11713" y="120198"/>
                </a:lnTo>
                <a:lnTo>
                  <a:pt x="11839" y="120650"/>
                </a:lnTo>
                <a:lnTo>
                  <a:pt x="11437" y="120650"/>
                </a:lnTo>
                <a:lnTo>
                  <a:pt x="11928" y="120198"/>
                </a:lnTo>
                <a:lnTo>
                  <a:pt x="11814" y="119985"/>
                </a:lnTo>
                <a:lnTo>
                  <a:pt x="11560" y="119653"/>
                </a:lnTo>
                <a:close/>
              </a:path>
              <a:path w="1162050" h="152400">
                <a:moveTo>
                  <a:pt x="17194" y="119985"/>
                </a:moveTo>
                <a:lnTo>
                  <a:pt x="12266" y="119985"/>
                </a:lnTo>
                <a:lnTo>
                  <a:pt x="12266" y="120650"/>
                </a:lnTo>
                <a:lnTo>
                  <a:pt x="18108" y="120650"/>
                </a:lnTo>
                <a:lnTo>
                  <a:pt x="17194" y="119985"/>
                </a:lnTo>
                <a:close/>
              </a:path>
              <a:path w="1162050" h="152400">
                <a:moveTo>
                  <a:pt x="17313" y="119985"/>
                </a:moveTo>
                <a:lnTo>
                  <a:pt x="17487" y="120198"/>
                </a:lnTo>
                <a:lnTo>
                  <a:pt x="18108" y="120650"/>
                </a:lnTo>
                <a:lnTo>
                  <a:pt x="17679" y="120198"/>
                </a:lnTo>
                <a:lnTo>
                  <a:pt x="17313" y="119985"/>
                </a:lnTo>
                <a:close/>
              </a:path>
              <a:path w="1162050" h="152400">
                <a:moveTo>
                  <a:pt x="11650" y="119653"/>
                </a:moveTo>
                <a:lnTo>
                  <a:pt x="11814" y="119985"/>
                </a:lnTo>
                <a:lnTo>
                  <a:pt x="11978" y="120198"/>
                </a:lnTo>
                <a:lnTo>
                  <a:pt x="11968" y="119985"/>
                </a:lnTo>
                <a:lnTo>
                  <a:pt x="11650" y="119653"/>
                </a:lnTo>
                <a:close/>
              </a:path>
              <a:path w="1162050" h="152400">
                <a:moveTo>
                  <a:pt x="16539" y="118999"/>
                </a:moveTo>
                <a:lnTo>
                  <a:pt x="11377" y="118999"/>
                </a:lnTo>
                <a:lnTo>
                  <a:pt x="12097" y="120198"/>
                </a:lnTo>
                <a:lnTo>
                  <a:pt x="11928" y="120198"/>
                </a:lnTo>
                <a:lnTo>
                  <a:pt x="12160" y="119985"/>
                </a:lnTo>
                <a:lnTo>
                  <a:pt x="17194" y="119985"/>
                </a:lnTo>
                <a:lnTo>
                  <a:pt x="16738" y="119653"/>
                </a:lnTo>
                <a:lnTo>
                  <a:pt x="17161" y="119653"/>
                </a:lnTo>
                <a:lnTo>
                  <a:pt x="16539" y="118999"/>
                </a:lnTo>
                <a:close/>
              </a:path>
              <a:path w="1162050" h="152400">
                <a:moveTo>
                  <a:pt x="17161" y="119653"/>
                </a:moveTo>
                <a:lnTo>
                  <a:pt x="16745" y="119653"/>
                </a:lnTo>
                <a:lnTo>
                  <a:pt x="17679" y="120198"/>
                </a:lnTo>
                <a:lnTo>
                  <a:pt x="17161" y="119653"/>
                </a:lnTo>
                <a:close/>
              </a:path>
              <a:path w="1162050" h="152400">
                <a:moveTo>
                  <a:pt x="11377" y="118999"/>
                </a:moveTo>
                <a:lnTo>
                  <a:pt x="11560" y="119653"/>
                </a:lnTo>
                <a:lnTo>
                  <a:pt x="11769" y="119653"/>
                </a:lnTo>
                <a:lnTo>
                  <a:pt x="11377" y="118999"/>
                </a:lnTo>
                <a:close/>
              </a:path>
              <a:path w="1162050" h="152400">
                <a:moveTo>
                  <a:pt x="11997" y="115146"/>
                </a:moveTo>
                <a:lnTo>
                  <a:pt x="12592" y="115515"/>
                </a:lnTo>
                <a:lnTo>
                  <a:pt x="12439" y="115335"/>
                </a:lnTo>
                <a:lnTo>
                  <a:pt x="11997" y="115146"/>
                </a:lnTo>
                <a:close/>
              </a:path>
              <a:path w="1162050" h="152400">
                <a:moveTo>
                  <a:pt x="682245" y="60243"/>
                </a:moveTo>
                <a:lnTo>
                  <a:pt x="680495" y="60494"/>
                </a:lnTo>
                <a:lnTo>
                  <a:pt x="680801" y="60494"/>
                </a:lnTo>
                <a:lnTo>
                  <a:pt x="682245" y="60243"/>
                </a:lnTo>
                <a:close/>
              </a:path>
              <a:path w="1162050" h="152400">
                <a:moveTo>
                  <a:pt x="1149415" y="28400"/>
                </a:moveTo>
                <a:lnTo>
                  <a:pt x="1152853" y="42037"/>
                </a:lnTo>
                <a:lnTo>
                  <a:pt x="1153125" y="43306"/>
                </a:lnTo>
                <a:lnTo>
                  <a:pt x="1153234" y="43814"/>
                </a:lnTo>
                <a:lnTo>
                  <a:pt x="1154885" y="44957"/>
                </a:lnTo>
                <a:lnTo>
                  <a:pt x="1158187" y="44957"/>
                </a:lnTo>
                <a:lnTo>
                  <a:pt x="1159838" y="43306"/>
                </a:lnTo>
                <a:lnTo>
                  <a:pt x="1159928" y="42037"/>
                </a:lnTo>
                <a:lnTo>
                  <a:pt x="1159965" y="41528"/>
                </a:lnTo>
                <a:lnTo>
                  <a:pt x="1161349" y="29463"/>
                </a:lnTo>
                <a:lnTo>
                  <a:pt x="1150313" y="29463"/>
                </a:lnTo>
                <a:lnTo>
                  <a:pt x="1149415" y="28400"/>
                </a:lnTo>
                <a:close/>
              </a:path>
              <a:path w="1162050" h="152400">
                <a:moveTo>
                  <a:pt x="864065" y="34389"/>
                </a:moveTo>
                <a:lnTo>
                  <a:pt x="863402" y="34389"/>
                </a:lnTo>
                <a:lnTo>
                  <a:pt x="861458" y="34658"/>
                </a:lnTo>
                <a:lnTo>
                  <a:pt x="864065" y="34389"/>
                </a:lnTo>
                <a:close/>
              </a:path>
              <a:path w="1162050" h="152400">
                <a:moveTo>
                  <a:pt x="1149043" y="26924"/>
                </a:moveTo>
                <a:lnTo>
                  <a:pt x="1149415" y="28400"/>
                </a:lnTo>
                <a:lnTo>
                  <a:pt x="1150313" y="29463"/>
                </a:lnTo>
                <a:lnTo>
                  <a:pt x="1149043" y="26924"/>
                </a:lnTo>
                <a:close/>
              </a:path>
              <a:path w="1162050" h="152400">
                <a:moveTo>
                  <a:pt x="1161641" y="26924"/>
                </a:moveTo>
                <a:lnTo>
                  <a:pt x="1149043" y="26924"/>
                </a:lnTo>
                <a:lnTo>
                  <a:pt x="1150313" y="29463"/>
                </a:lnTo>
                <a:lnTo>
                  <a:pt x="1161349" y="29463"/>
                </a:lnTo>
                <a:lnTo>
                  <a:pt x="1161641" y="26924"/>
                </a:lnTo>
                <a:close/>
              </a:path>
              <a:path w="1162050" h="152400">
                <a:moveTo>
                  <a:pt x="1143605" y="21517"/>
                </a:moveTo>
                <a:lnTo>
                  <a:pt x="1149415" y="28400"/>
                </a:lnTo>
                <a:lnTo>
                  <a:pt x="1149043" y="26924"/>
                </a:lnTo>
                <a:lnTo>
                  <a:pt x="1161641" y="26924"/>
                </a:lnTo>
                <a:lnTo>
                  <a:pt x="1161743" y="26034"/>
                </a:lnTo>
                <a:lnTo>
                  <a:pt x="1160881" y="22097"/>
                </a:lnTo>
                <a:lnTo>
                  <a:pt x="1145868" y="22097"/>
                </a:lnTo>
                <a:lnTo>
                  <a:pt x="1143605" y="21517"/>
                </a:lnTo>
                <a:close/>
              </a:path>
              <a:path w="1162050" h="152400">
                <a:moveTo>
                  <a:pt x="1142058" y="19684"/>
                </a:moveTo>
                <a:lnTo>
                  <a:pt x="1143491" y="21383"/>
                </a:lnTo>
                <a:lnTo>
                  <a:pt x="1143605" y="21517"/>
                </a:lnTo>
                <a:lnTo>
                  <a:pt x="1145868" y="22097"/>
                </a:lnTo>
                <a:lnTo>
                  <a:pt x="1142058" y="19684"/>
                </a:lnTo>
                <a:close/>
              </a:path>
              <a:path w="1162050" h="152400">
                <a:moveTo>
                  <a:pt x="1159461" y="19684"/>
                </a:moveTo>
                <a:lnTo>
                  <a:pt x="1142058" y="19684"/>
                </a:lnTo>
                <a:lnTo>
                  <a:pt x="1145868" y="22097"/>
                </a:lnTo>
                <a:lnTo>
                  <a:pt x="1160931" y="22097"/>
                </a:lnTo>
                <a:lnTo>
                  <a:pt x="1159461" y="19684"/>
                </a:lnTo>
                <a:close/>
              </a:path>
              <a:path w="1162050" h="152400">
                <a:moveTo>
                  <a:pt x="1157301" y="16139"/>
                </a:moveTo>
                <a:lnTo>
                  <a:pt x="1084599" y="16139"/>
                </a:lnTo>
                <a:lnTo>
                  <a:pt x="1114582" y="16808"/>
                </a:lnTo>
                <a:lnTo>
                  <a:pt x="1112590" y="16808"/>
                </a:lnTo>
                <a:lnTo>
                  <a:pt x="1132281" y="18541"/>
                </a:lnTo>
                <a:lnTo>
                  <a:pt x="1131999" y="18541"/>
                </a:lnTo>
                <a:lnTo>
                  <a:pt x="1143605" y="21517"/>
                </a:lnTo>
                <a:lnTo>
                  <a:pt x="1142058" y="19684"/>
                </a:lnTo>
                <a:lnTo>
                  <a:pt x="1159461" y="19684"/>
                </a:lnTo>
                <a:lnTo>
                  <a:pt x="1157301" y="16139"/>
                </a:lnTo>
                <a:close/>
              </a:path>
              <a:path w="1162050" h="152400">
                <a:moveTo>
                  <a:pt x="997665" y="21193"/>
                </a:moveTo>
                <a:lnTo>
                  <a:pt x="996557" y="21193"/>
                </a:lnTo>
                <a:lnTo>
                  <a:pt x="994505" y="21383"/>
                </a:lnTo>
                <a:lnTo>
                  <a:pt x="997665" y="21193"/>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the</a:t>
            </a:r>
            <a:r>
              <a:rPr spc="-110" dirty="0"/>
              <a:t> </a:t>
            </a:r>
            <a:r>
              <a:rPr spc="-10" dirty="0"/>
              <a:t>Threads</a:t>
            </a:r>
          </a:p>
        </p:txBody>
      </p:sp>
      <p:sp>
        <p:nvSpPr>
          <p:cNvPr id="3" name="object 3"/>
          <p:cNvSpPr txBox="1"/>
          <p:nvPr/>
        </p:nvSpPr>
        <p:spPr>
          <a:xfrm>
            <a:off x="3511422" y="4463542"/>
            <a:ext cx="54311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Main</a:t>
            </a:r>
            <a:r>
              <a:rPr sz="2400" spc="-5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forks</a:t>
            </a:r>
            <a:r>
              <a:rPr sz="2400" spc="-7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joins</a:t>
            </a:r>
            <a:r>
              <a:rPr sz="2400" spc="-50" dirty="0">
                <a:latin typeface="Arial MT"/>
                <a:cs typeface="Arial MT"/>
              </a:rPr>
              <a:t> </a:t>
            </a:r>
            <a:r>
              <a:rPr sz="2400" dirty="0">
                <a:latin typeface="Arial MT"/>
                <a:cs typeface="Arial MT"/>
              </a:rPr>
              <a:t>two</a:t>
            </a:r>
            <a:r>
              <a:rPr sz="2400" spc="-60" dirty="0">
                <a:latin typeface="Arial MT"/>
                <a:cs typeface="Arial MT"/>
              </a:rPr>
              <a:t> </a:t>
            </a:r>
            <a:r>
              <a:rPr sz="2400" spc="-10" dirty="0">
                <a:latin typeface="Arial MT"/>
                <a:cs typeface="Arial MT"/>
              </a:rPr>
              <a:t>threads.</a:t>
            </a:r>
            <a:endParaRPr sz="2400">
              <a:latin typeface="Arial MT"/>
              <a:cs typeface="Arial MT"/>
            </a:endParaRPr>
          </a:p>
        </p:txBody>
      </p:sp>
      <p:grpSp>
        <p:nvGrpSpPr>
          <p:cNvPr id="4" name="object 4"/>
          <p:cNvGrpSpPr/>
          <p:nvPr/>
        </p:nvGrpSpPr>
        <p:grpSpPr>
          <a:xfrm>
            <a:off x="2677219" y="2183510"/>
            <a:ext cx="6646545" cy="1714500"/>
            <a:chOff x="2677219" y="2183510"/>
            <a:chExt cx="6646545" cy="1714500"/>
          </a:xfrm>
        </p:grpSpPr>
        <p:pic>
          <p:nvPicPr>
            <p:cNvPr id="5" name="object 5"/>
            <p:cNvPicPr/>
            <p:nvPr/>
          </p:nvPicPr>
          <p:blipFill>
            <a:blip r:embed="rId2" cstate="print"/>
            <a:stretch>
              <a:fillRect/>
            </a:stretch>
          </p:blipFill>
          <p:spPr>
            <a:xfrm>
              <a:off x="2677219" y="2183510"/>
              <a:ext cx="6645957" cy="1714500"/>
            </a:xfrm>
            <a:prstGeom prst="rect">
              <a:avLst/>
            </a:prstGeom>
          </p:spPr>
        </p:pic>
        <p:sp>
          <p:nvSpPr>
            <p:cNvPr id="6" name="object 6"/>
            <p:cNvSpPr/>
            <p:nvPr/>
          </p:nvSpPr>
          <p:spPr>
            <a:xfrm>
              <a:off x="8288782" y="2557779"/>
              <a:ext cx="79375" cy="271780"/>
            </a:xfrm>
            <a:custGeom>
              <a:avLst/>
              <a:gdLst/>
              <a:ahLst/>
              <a:cxnLst/>
              <a:rect l="l" t="t" r="r" b="b"/>
              <a:pathLst>
                <a:path w="79375" h="271780">
                  <a:moveTo>
                    <a:pt x="78745" y="263271"/>
                  </a:moveTo>
                  <a:lnTo>
                    <a:pt x="72390" y="263271"/>
                  </a:lnTo>
                  <a:lnTo>
                    <a:pt x="72136" y="266319"/>
                  </a:lnTo>
                  <a:lnTo>
                    <a:pt x="70635" y="266319"/>
                  </a:lnTo>
                  <a:lnTo>
                    <a:pt x="69976" y="267462"/>
                  </a:lnTo>
                  <a:lnTo>
                    <a:pt x="70358" y="269367"/>
                  </a:lnTo>
                  <a:lnTo>
                    <a:pt x="73151" y="271399"/>
                  </a:lnTo>
                  <a:lnTo>
                    <a:pt x="75184" y="271145"/>
                  </a:lnTo>
                  <a:lnTo>
                    <a:pt x="76326" y="269875"/>
                  </a:lnTo>
                  <a:lnTo>
                    <a:pt x="78359" y="267462"/>
                  </a:lnTo>
                  <a:lnTo>
                    <a:pt x="78570" y="266319"/>
                  </a:lnTo>
                  <a:lnTo>
                    <a:pt x="72136" y="266319"/>
                  </a:lnTo>
                  <a:lnTo>
                    <a:pt x="71576" y="264695"/>
                  </a:lnTo>
                  <a:lnTo>
                    <a:pt x="78871" y="264695"/>
                  </a:lnTo>
                  <a:lnTo>
                    <a:pt x="78994" y="264033"/>
                  </a:lnTo>
                  <a:lnTo>
                    <a:pt x="78745" y="263271"/>
                  </a:lnTo>
                  <a:close/>
                </a:path>
                <a:path w="79375" h="271780">
                  <a:moveTo>
                    <a:pt x="72390" y="263271"/>
                  </a:moveTo>
                  <a:lnTo>
                    <a:pt x="71576" y="264695"/>
                  </a:lnTo>
                  <a:lnTo>
                    <a:pt x="72136" y="266319"/>
                  </a:lnTo>
                  <a:lnTo>
                    <a:pt x="72271" y="264695"/>
                  </a:lnTo>
                  <a:lnTo>
                    <a:pt x="72390" y="263271"/>
                  </a:lnTo>
                  <a:close/>
                </a:path>
                <a:path w="79375" h="271780">
                  <a:moveTo>
                    <a:pt x="75422" y="253873"/>
                  </a:moveTo>
                  <a:lnTo>
                    <a:pt x="67437" y="253873"/>
                  </a:lnTo>
                  <a:lnTo>
                    <a:pt x="70074" y="260409"/>
                  </a:lnTo>
                  <a:lnTo>
                    <a:pt x="71576" y="264695"/>
                  </a:lnTo>
                  <a:lnTo>
                    <a:pt x="72390" y="263271"/>
                  </a:lnTo>
                  <a:lnTo>
                    <a:pt x="78745" y="263271"/>
                  </a:lnTo>
                  <a:lnTo>
                    <a:pt x="77216" y="258572"/>
                  </a:lnTo>
                  <a:lnTo>
                    <a:pt x="77216" y="258318"/>
                  </a:lnTo>
                  <a:lnTo>
                    <a:pt x="75422" y="253873"/>
                  </a:lnTo>
                  <a:close/>
                </a:path>
                <a:path w="79375" h="271780">
                  <a:moveTo>
                    <a:pt x="10922" y="0"/>
                  </a:moveTo>
                  <a:lnTo>
                    <a:pt x="9144" y="1270"/>
                  </a:lnTo>
                  <a:lnTo>
                    <a:pt x="8763" y="3175"/>
                  </a:lnTo>
                  <a:lnTo>
                    <a:pt x="2946" y="35419"/>
                  </a:lnTo>
                  <a:lnTo>
                    <a:pt x="0" y="66040"/>
                  </a:lnTo>
                  <a:lnTo>
                    <a:pt x="621" y="94615"/>
                  </a:lnTo>
                  <a:lnTo>
                    <a:pt x="635" y="95758"/>
                  </a:lnTo>
                  <a:lnTo>
                    <a:pt x="5334" y="123571"/>
                  </a:lnTo>
                  <a:lnTo>
                    <a:pt x="5461" y="123825"/>
                  </a:lnTo>
                  <a:lnTo>
                    <a:pt x="12573" y="149860"/>
                  </a:lnTo>
                  <a:lnTo>
                    <a:pt x="33782" y="195834"/>
                  </a:lnTo>
                  <a:lnTo>
                    <a:pt x="54101" y="230632"/>
                  </a:lnTo>
                  <a:lnTo>
                    <a:pt x="60706" y="243459"/>
                  </a:lnTo>
                  <a:lnTo>
                    <a:pt x="60960" y="243712"/>
                  </a:lnTo>
                  <a:lnTo>
                    <a:pt x="67697" y="254518"/>
                  </a:lnTo>
                  <a:lnTo>
                    <a:pt x="67437" y="253873"/>
                  </a:lnTo>
                  <a:lnTo>
                    <a:pt x="75422" y="253873"/>
                  </a:lnTo>
                  <a:lnTo>
                    <a:pt x="74295" y="251079"/>
                  </a:lnTo>
                  <a:lnTo>
                    <a:pt x="74041" y="250571"/>
                  </a:lnTo>
                  <a:lnTo>
                    <a:pt x="67183" y="239775"/>
                  </a:lnTo>
                  <a:lnTo>
                    <a:pt x="60451" y="227075"/>
                  </a:lnTo>
                  <a:lnTo>
                    <a:pt x="60325" y="226822"/>
                  </a:lnTo>
                  <a:lnTo>
                    <a:pt x="50546" y="210947"/>
                  </a:lnTo>
                  <a:lnTo>
                    <a:pt x="40259" y="192405"/>
                  </a:lnTo>
                  <a:lnTo>
                    <a:pt x="29083" y="170942"/>
                  </a:lnTo>
                  <a:lnTo>
                    <a:pt x="19712" y="147828"/>
                  </a:lnTo>
                  <a:lnTo>
                    <a:pt x="19611" y="147608"/>
                  </a:lnTo>
                  <a:lnTo>
                    <a:pt x="12604" y="122488"/>
                  </a:lnTo>
                  <a:lnTo>
                    <a:pt x="8067" y="95758"/>
                  </a:lnTo>
                  <a:lnTo>
                    <a:pt x="7981" y="95250"/>
                  </a:lnTo>
                  <a:lnTo>
                    <a:pt x="7874" y="94615"/>
                  </a:lnTo>
                  <a:lnTo>
                    <a:pt x="7122" y="66675"/>
                  </a:lnTo>
                  <a:lnTo>
                    <a:pt x="10007" y="36712"/>
                  </a:lnTo>
                  <a:lnTo>
                    <a:pt x="10132" y="35419"/>
                  </a:lnTo>
                  <a:lnTo>
                    <a:pt x="15621" y="4318"/>
                  </a:lnTo>
                  <a:lnTo>
                    <a:pt x="16001" y="2412"/>
                  </a:lnTo>
                  <a:lnTo>
                    <a:pt x="14732" y="635"/>
                  </a:lnTo>
                  <a:lnTo>
                    <a:pt x="12826" y="381"/>
                  </a:lnTo>
                  <a:lnTo>
                    <a:pt x="10922" y="0"/>
                  </a:lnTo>
                  <a:close/>
                </a:path>
              </a:pathLst>
            </a:custGeom>
            <a:solidFill>
              <a:srgbClr val="FF0000"/>
            </a:solidFill>
          </p:spPr>
          <p:txBody>
            <a:bodyPr wrap="square" lIns="0" tIns="0" rIns="0" bIns="0" rtlCol="0"/>
            <a:lstStyle/>
            <a:p>
              <a:endParaRPr/>
            </a:p>
          </p:txBody>
        </p:sp>
        <p:pic>
          <p:nvPicPr>
            <p:cNvPr id="7" name="object 7"/>
            <p:cNvPicPr/>
            <p:nvPr/>
          </p:nvPicPr>
          <p:blipFill>
            <a:blip r:embed="rId3" cstate="print"/>
            <a:stretch>
              <a:fillRect/>
            </a:stretch>
          </p:blipFill>
          <p:spPr>
            <a:xfrm>
              <a:off x="3902202" y="2257555"/>
              <a:ext cx="54737" cy="351278"/>
            </a:xfrm>
            <a:prstGeom prst="rect">
              <a:avLst/>
            </a:prstGeom>
          </p:spPr>
        </p:pic>
        <p:pic>
          <p:nvPicPr>
            <p:cNvPr id="8" name="object 8"/>
            <p:cNvPicPr/>
            <p:nvPr/>
          </p:nvPicPr>
          <p:blipFill>
            <a:blip r:embed="rId4" cstate="print"/>
            <a:stretch>
              <a:fillRect/>
            </a:stretch>
          </p:blipFill>
          <p:spPr>
            <a:xfrm>
              <a:off x="7693533" y="2306573"/>
              <a:ext cx="169545" cy="199262"/>
            </a:xfrm>
            <a:prstGeom prst="rect">
              <a:avLst/>
            </a:prstGeom>
          </p:spPr>
        </p:pic>
      </p:grpSp>
      <p:grpSp>
        <p:nvGrpSpPr>
          <p:cNvPr id="9" name="object 9"/>
          <p:cNvGrpSpPr/>
          <p:nvPr/>
        </p:nvGrpSpPr>
        <p:grpSpPr>
          <a:xfrm>
            <a:off x="672251" y="3455324"/>
            <a:ext cx="1892935" cy="2882900"/>
            <a:chOff x="672251" y="3455324"/>
            <a:chExt cx="1892935" cy="2882900"/>
          </a:xfrm>
        </p:grpSpPr>
        <p:pic>
          <p:nvPicPr>
            <p:cNvPr id="10" name="object 10"/>
            <p:cNvPicPr/>
            <p:nvPr/>
          </p:nvPicPr>
          <p:blipFill>
            <a:blip r:embed="rId5" cstate="print"/>
            <a:stretch>
              <a:fillRect/>
            </a:stretch>
          </p:blipFill>
          <p:spPr>
            <a:xfrm>
              <a:off x="2054351" y="3843146"/>
              <a:ext cx="327660" cy="259080"/>
            </a:xfrm>
            <a:prstGeom prst="rect">
              <a:avLst/>
            </a:prstGeom>
          </p:spPr>
        </p:pic>
        <p:pic>
          <p:nvPicPr>
            <p:cNvPr id="11" name="object 11"/>
            <p:cNvPicPr/>
            <p:nvPr/>
          </p:nvPicPr>
          <p:blipFill>
            <a:blip r:embed="rId6" cstate="print"/>
            <a:stretch>
              <a:fillRect/>
            </a:stretch>
          </p:blipFill>
          <p:spPr>
            <a:xfrm>
              <a:off x="672251" y="3455324"/>
              <a:ext cx="1892640" cy="2882521"/>
            </a:xfrm>
            <a:prstGeom prst="rect">
              <a:avLst/>
            </a:prstGeom>
          </p:spPr>
        </p:pic>
      </p:grpSp>
      <p:pic>
        <p:nvPicPr>
          <p:cNvPr id="12" name="object 12"/>
          <p:cNvPicPr/>
          <p:nvPr/>
        </p:nvPicPr>
        <p:blipFill>
          <a:blip r:embed="rId7" cstate="print"/>
          <a:stretch>
            <a:fillRect/>
          </a:stretch>
        </p:blipFill>
        <p:spPr>
          <a:xfrm>
            <a:off x="10293731" y="1447800"/>
            <a:ext cx="1273401" cy="5410200"/>
          </a:xfrm>
          <a:prstGeom prst="rect">
            <a:avLst/>
          </a:prstGeom>
        </p:spPr>
      </p:pic>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811385" cy="124777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We</a:t>
            </a:r>
            <a:r>
              <a:rPr sz="2400" spc="-6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function</a:t>
            </a:r>
            <a:r>
              <a:rPr sz="2400" spc="-40" dirty="0">
                <a:latin typeface="Arial MT"/>
                <a:cs typeface="Arial MT"/>
              </a:rPr>
              <a:t> </a:t>
            </a:r>
            <a:r>
              <a:rPr sz="2400" spc="-10" dirty="0">
                <a:solidFill>
                  <a:srgbClr val="0066FF"/>
                </a:solidFill>
                <a:latin typeface="Arial MT"/>
                <a:cs typeface="Arial MT"/>
              </a:rPr>
              <a:t>pthread_join</a:t>
            </a:r>
            <a:r>
              <a:rPr sz="2400" spc="-35" dirty="0">
                <a:solidFill>
                  <a:srgbClr val="0066FF"/>
                </a:solidFill>
                <a:latin typeface="Arial MT"/>
                <a:cs typeface="Arial MT"/>
              </a:rPr>
              <a:t> </a:t>
            </a:r>
            <a:r>
              <a:rPr sz="2400" dirty="0">
                <a:latin typeface="Arial MT"/>
                <a:cs typeface="Arial MT"/>
              </a:rPr>
              <a:t>once</a:t>
            </a:r>
            <a:r>
              <a:rPr sz="2400" spc="-40"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each</a:t>
            </a:r>
            <a:r>
              <a:rPr sz="2400" spc="-50" dirty="0">
                <a:latin typeface="Arial MT"/>
                <a:cs typeface="Arial MT"/>
              </a:rPr>
              <a:t> </a:t>
            </a:r>
            <a:r>
              <a:rPr sz="2400" spc="-10" dirty="0">
                <a:latin typeface="Arial MT"/>
                <a:cs typeface="Arial MT"/>
              </a:rPr>
              <a:t>thread.</a:t>
            </a:r>
            <a:endParaRPr sz="2400">
              <a:latin typeface="Arial MT"/>
              <a:cs typeface="Arial MT"/>
            </a:endParaRPr>
          </a:p>
          <a:p>
            <a:pPr marL="354965" marR="5080" indent="-342900">
              <a:lnSpc>
                <a:spcPct val="100000"/>
              </a:lnSpc>
              <a:spcBef>
                <a:spcPts val="495"/>
              </a:spcBef>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single</a:t>
            </a:r>
            <a:r>
              <a:rPr sz="2400" spc="-3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to</a:t>
            </a:r>
            <a:r>
              <a:rPr sz="2400" spc="-55" dirty="0">
                <a:latin typeface="Arial MT"/>
                <a:cs typeface="Arial MT"/>
              </a:rPr>
              <a:t> </a:t>
            </a:r>
            <a:r>
              <a:rPr sz="2400" spc="-10" dirty="0">
                <a:solidFill>
                  <a:srgbClr val="0066FF"/>
                </a:solidFill>
                <a:latin typeface="Arial MT"/>
                <a:cs typeface="Arial MT"/>
              </a:rPr>
              <a:t>pthread_join</a:t>
            </a:r>
            <a:r>
              <a:rPr sz="2400" spc="-30" dirty="0">
                <a:solidFill>
                  <a:srgbClr val="0066FF"/>
                </a:solidFill>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wait</a:t>
            </a:r>
            <a:r>
              <a:rPr sz="2400" spc="-5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associated</a:t>
            </a:r>
            <a:r>
              <a:rPr sz="2400" spc="-45" dirty="0">
                <a:latin typeface="Arial MT"/>
                <a:cs typeface="Arial MT"/>
              </a:rPr>
              <a:t> </a:t>
            </a:r>
            <a:r>
              <a:rPr sz="2400" dirty="0">
                <a:latin typeface="Arial MT"/>
                <a:cs typeface="Arial MT"/>
              </a:rPr>
              <a:t>with</a:t>
            </a:r>
            <a:r>
              <a:rPr sz="2400" spc="-40" dirty="0">
                <a:latin typeface="Arial MT"/>
                <a:cs typeface="Arial MT"/>
              </a:rPr>
              <a:t> </a:t>
            </a:r>
            <a:r>
              <a:rPr sz="2400" spc="-25" dirty="0">
                <a:latin typeface="Arial MT"/>
                <a:cs typeface="Arial MT"/>
              </a:rPr>
              <a:t>the </a:t>
            </a:r>
            <a:r>
              <a:rPr sz="2400" dirty="0">
                <a:solidFill>
                  <a:srgbClr val="0066FF"/>
                </a:solidFill>
                <a:latin typeface="Arial MT"/>
                <a:cs typeface="Arial MT"/>
              </a:rPr>
              <a:t>pthread_t</a:t>
            </a:r>
            <a:r>
              <a:rPr sz="2400" spc="-60" dirty="0">
                <a:solidFill>
                  <a:srgbClr val="0066FF"/>
                </a:solidFill>
                <a:latin typeface="Arial MT"/>
                <a:cs typeface="Arial MT"/>
              </a:rPr>
              <a:t> </a:t>
            </a:r>
            <a:r>
              <a:rPr sz="2400" dirty="0">
                <a:latin typeface="Arial MT"/>
                <a:cs typeface="Arial MT"/>
              </a:rPr>
              <a:t>object</a:t>
            </a:r>
            <a:r>
              <a:rPr sz="2400" spc="-50" dirty="0">
                <a:latin typeface="Arial MT"/>
                <a:cs typeface="Arial MT"/>
              </a:rPr>
              <a:t> </a:t>
            </a:r>
            <a:r>
              <a:rPr sz="2400" dirty="0">
                <a:latin typeface="Arial MT"/>
                <a:cs typeface="Arial MT"/>
              </a:rPr>
              <a:t>to</a:t>
            </a:r>
            <a:r>
              <a:rPr sz="2400" spc="-60" dirty="0">
                <a:latin typeface="Arial MT"/>
                <a:cs typeface="Arial MT"/>
              </a:rPr>
              <a:t> </a:t>
            </a:r>
            <a:r>
              <a:rPr sz="2400" spc="-10" dirty="0">
                <a:latin typeface="Arial MT"/>
                <a:cs typeface="Arial MT"/>
              </a:rPr>
              <a:t>complete.</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Stopping</a:t>
            </a:r>
            <a:r>
              <a:rPr spc="-125" dirty="0"/>
              <a:t> </a:t>
            </a:r>
            <a:r>
              <a:rPr dirty="0"/>
              <a:t>the</a:t>
            </a:r>
            <a:r>
              <a:rPr spc="-120" dirty="0"/>
              <a:t> </a:t>
            </a:r>
            <a:r>
              <a:rPr spc="-10" dirty="0"/>
              <a:t>Threads</a:t>
            </a:r>
          </a:p>
        </p:txBody>
      </p:sp>
      <p:sp>
        <p:nvSpPr>
          <p:cNvPr id="4" name="object 4"/>
          <p:cNvSpPr/>
          <p:nvPr/>
        </p:nvSpPr>
        <p:spPr>
          <a:xfrm>
            <a:off x="2545460" y="1642872"/>
            <a:ext cx="38100" cy="29209"/>
          </a:xfrm>
          <a:custGeom>
            <a:avLst/>
            <a:gdLst/>
            <a:ahLst/>
            <a:cxnLst/>
            <a:rect l="l" t="t" r="r" b="b"/>
            <a:pathLst>
              <a:path w="38100" h="29210">
                <a:moveTo>
                  <a:pt x="29971" y="24511"/>
                </a:moveTo>
                <a:lnTo>
                  <a:pt x="30052" y="25400"/>
                </a:lnTo>
                <a:lnTo>
                  <a:pt x="30153" y="26162"/>
                </a:lnTo>
                <a:lnTo>
                  <a:pt x="30480" y="27686"/>
                </a:lnTo>
                <a:lnTo>
                  <a:pt x="32003" y="28955"/>
                </a:lnTo>
                <a:lnTo>
                  <a:pt x="35559" y="28955"/>
                </a:lnTo>
                <a:lnTo>
                  <a:pt x="37083" y="27686"/>
                </a:lnTo>
                <a:lnTo>
                  <a:pt x="37210" y="26797"/>
                </a:lnTo>
                <a:lnTo>
                  <a:pt x="31241" y="26797"/>
                </a:lnTo>
                <a:lnTo>
                  <a:pt x="30480" y="26162"/>
                </a:lnTo>
                <a:lnTo>
                  <a:pt x="30268" y="25907"/>
                </a:lnTo>
                <a:lnTo>
                  <a:pt x="30748" y="25907"/>
                </a:lnTo>
                <a:lnTo>
                  <a:pt x="29971" y="24511"/>
                </a:lnTo>
                <a:close/>
              </a:path>
              <a:path w="38100" h="29210">
                <a:moveTo>
                  <a:pt x="28996" y="24183"/>
                </a:moveTo>
                <a:lnTo>
                  <a:pt x="29153" y="24511"/>
                </a:lnTo>
                <a:lnTo>
                  <a:pt x="29844" y="25400"/>
                </a:lnTo>
                <a:lnTo>
                  <a:pt x="30480" y="26162"/>
                </a:lnTo>
                <a:lnTo>
                  <a:pt x="31241" y="26797"/>
                </a:lnTo>
                <a:lnTo>
                  <a:pt x="30748" y="25907"/>
                </a:lnTo>
                <a:lnTo>
                  <a:pt x="30099" y="25907"/>
                </a:lnTo>
                <a:lnTo>
                  <a:pt x="30052" y="25400"/>
                </a:lnTo>
                <a:lnTo>
                  <a:pt x="29971" y="24511"/>
                </a:lnTo>
                <a:lnTo>
                  <a:pt x="29590" y="24511"/>
                </a:lnTo>
                <a:lnTo>
                  <a:pt x="28996" y="24183"/>
                </a:lnTo>
                <a:close/>
              </a:path>
              <a:path w="38100" h="29210">
                <a:moveTo>
                  <a:pt x="37236" y="23240"/>
                </a:moveTo>
                <a:lnTo>
                  <a:pt x="28320" y="23240"/>
                </a:lnTo>
                <a:lnTo>
                  <a:pt x="29590" y="24511"/>
                </a:lnTo>
                <a:lnTo>
                  <a:pt x="29971" y="24511"/>
                </a:lnTo>
                <a:lnTo>
                  <a:pt x="31241" y="26797"/>
                </a:lnTo>
                <a:lnTo>
                  <a:pt x="37210" y="26797"/>
                </a:lnTo>
                <a:lnTo>
                  <a:pt x="37301" y="26162"/>
                </a:lnTo>
                <a:lnTo>
                  <a:pt x="37337" y="25907"/>
                </a:lnTo>
                <a:lnTo>
                  <a:pt x="37430" y="25400"/>
                </a:lnTo>
                <a:lnTo>
                  <a:pt x="37500" y="24183"/>
                </a:lnTo>
                <a:lnTo>
                  <a:pt x="37236" y="23240"/>
                </a:lnTo>
                <a:close/>
              </a:path>
              <a:path w="38100" h="29210">
                <a:moveTo>
                  <a:pt x="28320" y="23240"/>
                </a:moveTo>
                <a:lnTo>
                  <a:pt x="28996" y="24183"/>
                </a:lnTo>
                <a:lnTo>
                  <a:pt x="29590" y="24511"/>
                </a:lnTo>
                <a:lnTo>
                  <a:pt x="28320" y="23240"/>
                </a:lnTo>
                <a:close/>
              </a:path>
              <a:path w="38100" h="29210">
                <a:moveTo>
                  <a:pt x="18123" y="17013"/>
                </a:moveTo>
                <a:lnTo>
                  <a:pt x="20827" y="19176"/>
                </a:lnTo>
                <a:lnTo>
                  <a:pt x="21336" y="19557"/>
                </a:lnTo>
                <a:lnTo>
                  <a:pt x="23222" y="20574"/>
                </a:lnTo>
                <a:lnTo>
                  <a:pt x="24256" y="21081"/>
                </a:lnTo>
                <a:lnTo>
                  <a:pt x="26796" y="22860"/>
                </a:lnTo>
                <a:lnTo>
                  <a:pt x="27281" y="23240"/>
                </a:lnTo>
                <a:lnTo>
                  <a:pt x="28996" y="24183"/>
                </a:lnTo>
                <a:lnTo>
                  <a:pt x="28320" y="23240"/>
                </a:lnTo>
                <a:lnTo>
                  <a:pt x="37236" y="23240"/>
                </a:lnTo>
                <a:lnTo>
                  <a:pt x="36702" y="21336"/>
                </a:lnTo>
                <a:lnTo>
                  <a:pt x="36068" y="20574"/>
                </a:lnTo>
                <a:lnTo>
                  <a:pt x="35432" y="19557"/>
                </a:lnTo>
                <a:lnTo>
                  <a:pt x="34925" y="18795"/>
                </a:lnTo>
                <a:lnTo>
                  <a:pt x="33655" y="17525"/>
                </a:lnTo>
                <a:lnTo>
                  <a:pt x="33019" y="17144"/>
                </a:lnTo>
                <a:lnTo>
                  <a:pt x="18414" y="17144"/>
                </a:lnTo>
                <a:lnTo>
                  <a:pt x="18123" y="17013"/>
                </a:lnTo>
                <a:close/>
              </a:path>
              <a:path w="38100" h="29210">
                <a:moveTo>
                  <a:pt x="32173" y="16637"/>
                </a:moveTo>
                <a:lnTo>
                  <a:pt x="17652" y="16637"/>
                </a:lnTo>
                <a:lnTo>
                  <a:pt x="18414" y="17144"/>
                </a:lnTo>
                <a:lnTo>
                  <a:pt x="33019" y="17144"/>
                </a:lnTo>
                <a:lnTo>
                  <a:pt x="32173" y="16637"/>
                </a:lnTo>
                <a:close/>
              </a:path>
              <a:path w="38100" h="29210">
                <a:moveTo>
                  <a:pt x="5015" y="8499"/>
                </a:moveTo>
                <a:lnTo>
                  <a:pt x="6603" y="10287"/>
                </a:lnTo>
                <a:lnTo>
                  <a:pt x="10540" y="12953"/>
                </a:lnTo>
                <a:lnTo>
                  <a:pt x="13843" y="15112"/>
                </a:lnTo>
                <a:lnTo>
                  <a:pt x="14477" y="15366"/>
                </a:lnTo>
                <a:lnTo>
                  <a:pt x="18123" y="17013"/>
                </a:lnTo>
                <a:lnTo>
                  <a:pt x="17652" y="16637"/>
                </a:lnTo>
                <a:lnTo>
                  <a:pt x="32173" y="16637"/>
                </a:lnTo>
                <a:lnTo>
                  <a:pt x="31114" y="16001"/>
                </a:lnTo>
                <a:lnTo>
                  <a:pt x="28575" y="14224"/>
                </a:lnTo>
                <a:lnTo>
                  <a:pt x="25272" y="12318"/>
                </a:lnTo>
                <a:lnTo>
                  <a:pt x="25412" y="12318"/>
                </a:lnTo>
                <a:lnTo>
                  <a:pt x="22771" y="10287"/>
                </a:lnTo>
                <a:lnTo>
                  <a:pt x="21843" y="9651"/>
                </a:lnTo>
                <a:lnTo>
                  <a:pt x="19875" y="8762"/>
                </a:lnTo>
                <a:lnTo>
                  <a:pt x="5461" y="8762"/>
                </a:lnTo>
                <a:lnTo>
                  <a:pt x="5015" y="8499"/>
                </a:lnTo>
                <a:close/>
              </a:path>
              <a:path w="38100" h="29210">
                <a:moveTo>
                  <a:pt x="25412" y="12318"/>
                </a:moveTo>
                <a:lnTo>
                  <a:pt x="25272" y="12318"/>
                </a:lnTo>
                <a:lnTo>
                  <a:pt x="25933" y="12700"/>
                </a:lnTo>
                <a:lnTo>
                  <a:pt x="25412" y="12318"/>
                </a:lnTo>
                <a:close/>
              </a:path>
              <a:path w="38100" h="29210">
                <a:moveTo>
                  <a:pt x="4720" y="8127"/>
                </a:moveTo>
                <a:lnTo>
                  <a:pt x="5015" y="8499"/>
                </a:lnTo>
                <a:lnTo>
                  <a:pt x="5461" y="8762"/>
                </a:lnTo>
                <a:lnTo>
                  <a:pt x="4720" y="8127"/>
                </a:lnTo>
                <a:close/>
              </a:path>
              <a:path w="38100" h="29210">
                <a:moveTo>
                  <a:pt x="18469" y="8127"/>
                </a:moveTo>
                <a:lnTo>
                  <a:pt x="4720" y="8127"/>
                </a:lnTo>
                <a:lnTo>
                  <a:pt x="5461" y="8762"/>
                </a:lnTo>
                <a:lnTo>
                  <a:pt x="19875" y="8762"/>
                </a:lnTo>
                <a:lnTo>
                  <a:pt x="18469" y="8127"/>
                </a:lnTo>
                <a:close/>
              </a:path>
              <a:path w="38100" h="29210">
                <a:moveTo>
                  <a:pt x="6222" y="0"/>
                </a:moveTo>
                <a:lnTo>
                  <a:pt x="2286" y="380"/>
                </a:lnTo>
                <a:lnTo>
                  <a:pt x="1174" y="1269"/>
                </a:lnTo>
                <a:lnTo>
                  <a:pt x="507" y="1650"/>
                </a:lnTo>
                <a:lnTo>
                  <a:pt x="0" y="2666"/>
                </a:lnTo>
                <a:lnTo>
                  <a:pt x="0" y="4699"/>
                </a:lnTo>
                <a:lnTo>
                  <a:pt x="507" y="5714"/>
                </a:lnTo>
                <a:lnTo>
                  <a:pt x="1396" y="6223"/>
                </a:lnTo>
                <a:lnTo>
                  <a:pt x="2434" y="7112"/>
                </a:lnTo>
                <a:lnTo>
                  <a:pt x="2666" y="7112"/>
                </a:lnTo>
                <a:lnTo>
                  <a:pt x="5015" y="8499"/>
                </a:lnTo>
                <a:lnTo>
                  <a:pt x="4684" y="8127"/>
                </a:lnTo>
                <a:lnTo>
                  <a:pt x="18414" y="8127"/>
                </a:lnTo>
                <a:lnTo>
                  <a:pt x="15239" y="5968"/>
                </a:lnTo>
                <a:lnTo>
                  <a:pt x="12714" y="4317"/>
                </a:lnTo>
                <a:lnTo>
                  <a:pt x="12572" y="4317"/>
                </a:lnTo>
                <a:lnTo>
                  <a:pt x="11937" y="3810"/>
                </a:lnTo>
                <a:lnTo>
                  <a:pt x="12065" y="3810"/>
                </a:lnTo>
                <a:lnTo>
                  <a:pt x="10413" y="2158"/>
                </a:lnTo>
                <a:lnTo>
                  <a:pt x="9143" y="1269"/>
                </a:lnTo>
                <a:lnTo>
                  <a:pt x="6222" y="0"/>
                </a:lnTo>
                <a:close/>
              </a:path>
              <a:path w="38100" h="29210">
                <a:moveTo>
                  <a:pt x="12304" y="4049"/>
                </a:moveTo>
                <a:lnTo>
                  <a:pt x="12572" y="4317"/>
                </a:lnTo>
                <a:lnTo>
                  <a:pt x="12714" y="4317"/>
                </a:lnTo>
                <a:lnTo>
                  <a:pt x="12304" y="4049"/>
                </a:lnTo>
                <a:close/>
              </a:path>
              <a:path w="38100" h="29210">
                <a:moveTo>
                  <a:pt x="12065" y="3810"/>
                </a:moveTo>
                <a:lnTo>
                  <a:pt x="11937" y="3810"/>
                </a:lnTo>
                <a:lnTo>
                  <a:pt x="12304" y="4049"/>
                </a:lnTo>
                <a:lnTo>
                  <a:pt x="12065" y="3810"/>
                </a:lnTo>
                <a:close/>
              </a:path>
            </a:pathLst>
          </a:custGeom>
          <a:solidFill>
            <a:srgbClr val="FF0000"/>
          </a:solidFill>
        </p:spPr>
        <p:txBody>
          <a:bodyPr wrap="square" lIns="0" tIns="0" rIns="0" bIns="0" rtlCol="0"/>
          <a:lstStyle/>
          <a:p>
            <a:endParaRPr/>
          </a:p>
        </p:txBody>
      </p:sp>
      <p:sp>
        <p:nvSpPr>
          <p:cNvPr id="5" name="object 5"/>
          <p:cNvSpPr/>
          <p:nvPr/>
        </p:nvSpPr>
        <p:spPr>
          <a:xfrm>
            <a:off x="2793364" y="4824603"/>
            <a:ext cx="22225" cy="27940"/>
          </a:xfrm>
          <a:custGeom>
            <a:avLst/>
            <a:gdLst/>
            <a:ahLst/>
            <a:cxnLst/>
            <a:rect l="l" t="t" r="r" b="b"/>
            <a:pathLst>
              <a:path w="22225" h="27939">
                <a:moveTo>
                  <a:pt x="21174" y="25781"/>
                </a:moveTo>
                <a:lnTo>
                  <a:pt x="14605" y="25781"/>
                </a:lnTo>
                <a:lnTo>
                  <a:pt x="16891" y="27051"/>
                </a:lnTo>
                <a:lnTo>
                  <a:pt x="18415" y="27813"/>
                </a:lnTo>
                <a:lnTo>
                  <a:pt x="20193" y="27305"/>
                </a:lnTo>
                <a:lnTo>
                  <a:pt x="21174" y="25781"/>
                </a:lnTo>
                <a:close/>
              </a:path>
              <a:path w="22225" h="27939">
                <a:moveTo>
                  <a:pt x="16293" y="18831"/>
                </a:moveTo>
                <a:lnTo>
                  <a:pt x="16764" y="19431"/>
                </a:lnTo>
                <a:lnTo>
                  <a:pt x="7732" y="19431"/>
                </a:lnTo>
                <a:lnTo>
                  <a:pt x="8636" y="20447"/>
                </a:lnTo>
                <a:lnTo>
                  <a:pt x="8248" y="20447"/>
                </a:lnTo>
                <a:lnTo>
                  <a:pt x="9017" y="21844"/>
                </a:lnTo>
                <a:lnTo>
                  <a:pt x="9525" y="22352"/>
                </a:lnTo>
                <a:lnTo>
                  <a:pt x="11049" y="24130"/>
                </a:lnTo>
                <a:lnTo>
                  <a:pt x="12573" y="25146"/>
                </a:lnTo>
                <a:lnTo>
                  <a:pt x="15112" y="26035"/>
                </a:lnTo>
                <a:lnTo>
                  <a:pt x="14605" y="25781"/>
                </a:lnTo>
                <a:lnTo>
                  <a:pt x="21174" y="25781"/>
                </a:lnTo>
                <a:lnTo>
                  <a:pt x="22098" y="24511"/>
                </a:lnTo>
                <a:lnTo>
                  <a:pt x="21717" y="22733"/>
                </a:lnTo>
                <a:lnTo>
                  <a:pt x="20447" y="21590"/>
                </a:lnTo>
                <a:lnTo>
                  <a:pt x="18923" y="20447"/>
                </a:lnTo>
                <a:lnTo>
                  <a:pt x="8636" y="20447"/>
                </a:lnTo>
                <a:lnTo>
                  <a:pt x="8064" y="20066"/>
                </a:lnTo>
                <a:lnTo>
                  <a:pt x="18415" y="20066"/>
                </a:lnTo>
                <a:lnTo>
                  <a:pt x="17907" y="19558"/>
                </a:lnTo>
                <a:lnTo>
                  <a:pt x="16293" y="18831"/>
                </a:lnTo>
                <a:close/>
              </a:path>
              <a:path w="22225" h="27939">
                <a:moveTo>
                  <a:pt x="7845" y="19558"/>
                </a:moveTo>
                <a:lnTo>
                  <a:pt x="8064" y="20066"/>
                </a:lnTo>
                <a:lnTo>
                  <a:pt x="8636" y="20447"/>
                </a:lnTo>
                <a:lnTo>
                  <a:pt x="7845" y="19558"/>
                </a:lnTo>
                <a:close/>
              </a:path>
              <a:path w="22225" h="27939">
                <a:moveTo>
                  <a:pt x="10014" y="9779"/>
                </a:moveTo>
                <a:lnTo>
                  <a:pt x="1397" y="9779"/>
                </a:lnTo>
                <a:lnTo>
                  <a:pt x="2793" y="11684"/>
                </a:lnTo>
                <a:lnTo>
                  <a:pt x="2032" y="11684"/>
                </a:lnTo>
                <a:lnTo>
                  <a:pt x="2730" y="13081"/>
                </a:lnTo>
                <a:lnTo>
                  <a:pt x="2794" y="13208"/>
                </a:lnTo>
                <a:lnTo>
                  <a:pt x="2921" y="13462"/>
                </a:lnTo>
                <a:lnTo>
                  <a:pt x="3048" y="13843"/>
                </a:lnTo>
                <a:lnTo>
                  <a:pt x="3810" y="15240"/>
                </a:lnTo>
                <a:lnTo>
                  <a:pt x="4445" y="16637"/>
                </a:lnTo>
                <a:lnTo>
                  <a:pt x="5207" y="17653"/>
                </a:lnTo>
                <a:lnTo>
                  <a:pt x="6731" y="19050"/>
                </a:lnTo>
                <a:lnTo>
                  <a:pt x="7112" y="19431"/>
                </a:lnTo>
                <a:lnTo>
                  <a:pt x="8064" y="20066"/>
                </a:lnTo>
                <a:lnTo>
                  <a:pt x="7759" y="19558"/>
                </a:lnTo>
                <a:lnTo>
                  <a:pt x="7689" y="19431"/>
                </a:lnTo>
                <a:lnTo>
                  <a:pt x="16764" y="19431"/>
                </a:lnTo>
                <a:lnTo>
                  <a:pt x="15367" y="18415"/>
                </a:lnTo>
                <a:lnTo>
                  <a:pt x="15965" y="18415"/>
                </a:lnTo>
                <a:lnTo>
                  <a:pt x="15367" y="17653"/>
                </a:lnTo>
                <a:lnTo>
                  <a:pt x="14852" y="16637"/>
                </a:lnTo>
                <a:lnTo>
                  <a:pt x="14224" y="15494"/>
                </a:lnTo>
                <a:lnTo>
                  <a:pt x="13335" y="14351"/>
                </a:lnTo>
                <a:lnTo>
                  <a:pt x="11937" y="13208"/>
                </a:lnTo>
                <a:lnTo>
                  <a:pt x="11811" y="13081"/>
                </a:lnTo>
                <a:lnTo>
                  <a:pt x="11557" y="13081"/>
                </a:lnTo>
                <a:lnTo>
                  <a:pt x="10795" y="12065"/>
                </a:lnTo>
                <a:lnTo>
                  <a:pt x="11002" y="12065"/>
                </a:lnTo>
                <a:lnTo>
                  <a:pt x="10795" y="11684"/>
                </a:lnTo>
                <a:lnTo>
                  <a:pt x="2793" y="11684"/>
                </a:lnTo>
                <a:lnTo>
                  <a:pt x="1778" y="10922"/>
                </a:lnTo>
                <a:lnTo>
                  <a:pt x="10477" y="10922"/>
                </a:lnTo>
                <a:lnTo>
                  <a:pt x="10014" y="9779"/>
                </a:lnTo>
                <a:close/>
              </a:path>
              <a:path w="22225" h="27939">
                <a:moveTo>
                  <a:pt x="15367" y="18415"/>
                </a:moveTo>
                <a:lnTo>
                  <a:pt x="16764" y="19431"/>
                </a:lnTo>
                <a:lnTo>
                  <a:pt x="16293" y="18831"/>
                </a:lnTo>
                <a:lnTo>
                  <a:pt x="15367" y="18415"/>
                </a:lnTo>
                <a:close/>
              </a:path>
              <a:path w="22225" h="27939">
                <a:moveTo>
                  <a:pt x="15965" y="18415"/>
                </a:moveTo>
                <a:lnTo>
                  <a:pt x="15367" y="18415"/>
                </a:lnTo>
                <a:lnTo>
                  <a:pt x="16293" y="18831"/>
                </a:lnTo>
                <a:lnTo>
                  <a:pt x="15965" y="18415"/>
                </a:lnTo>
                <a:close/>
              </a:path>
              <a:path w="22225" h="27939">
                <a:moveTo>
                  <a:pt x="10795" y="12065"/>
                </a:moveTo>
                <a:lnTo>
                  <a:pt x="11557" y="13081"/>
                </a:lnTo>
                <a:lnTo>
                  <a:pt x="11811" y="13081"/>
                </a:lnTo>
                <a:lnTo>
                  <a:pt x="10795" y="12065"/>
                </a:lnTo>
                <a:close/>
              </a:path>
              <a:path w="22225" h="27939">
                <a:moveTo>
                  <a:pt x="11002" y="12065"/>
                </a:moveTo>
                <a:lnTo>
                  <a:pt x="10795" y="12065"/>
                </a:lnTo>
                <a:lnTo>
                  <a:pt x="11811" y="13081"/>
                </a:lnTo>
                <a:lnTo>
                  <a:pt x="11557" y="13081"/>
                </a:lnTo>
                <a:lnTo>
                  <a:pt x="11002" y="12065"/>
                </a:lnTo>
                <a:close/>
              </a:path>
              <a:path w="22225" h="27939">
                <a:moveTo>
                  <a:pt x="1397" y="9779"/>
                </a:moveTo>
                <a:lnTo>
                  <a:pt x="1651" y="10541"/>
                </a:lnTo>
                <a:lnTo>
                  <a:pt x="1778" y="10922"/>
                </a:lnTo>
                <a:lnTo>
                  <a:pt x="2793" y="11684"/>
                </a:lnTo>
                <a:lnTo>
                  <a:pt x="1397" y="9779"/>
                </a:lnTo>
                <a:close/>
              </a:path>
              <a:path w="22225" h="27939">
                <a:moveTo>
                  <a:pt x="5461" y="0"/>
                </a:moveTo>
                <a:lnTo>
                  <a:pt x="3556" y="254"/>
                </a:lnTo>
                <a:lnTo>
                  <a:pt x="2180" y="1778"/>
                </a:lnTo>
                <a:lnTo>
                  <a:pt x="1016" y="3175"/>
                </a:lnTo>
                <a:lnTo>
                  <a:pt x="0" y="5741"/>
                </a:lnTo>
                <a:lnTo>
                  <a:pt x="0" y="7620"/>
                </a:lnTo>
                <a:lnTo>
                  <a:pt x="1572" y="10541"/>
                </a:lnTo>
                <a:lnTo>
                  <a:pt x="1524" y="10160"/>
                </a:lnTo>
                <a:lnTo>
                  <a:pt x="1397" y="9779"/>
                </a:lnTo>
                <a:lnTo>
                  <a:pt x="10014" y="9779"/>
                </a:lnTo>
                <a:lnTo>
                  <a:pt x="9652" y="8763"/>
                </a:lnTo>
                <a:lnTo>
                  <a:pt x="9525" y="8636"/>
                </a:lnTo>
                <a:lnTo>
                  <a:pt x="9162" y="7620"/>
                </a:lnTo>
                <a:lnTo>
                  <a:pt x="8001" y="7620"/>
                </a:lnTo>
                <a:lnTo>
                  <a:pt x="6223" y="4191"/>
                </a:lnTo>
                <a:lnTo>
                  <a:pt x="8944" y="4191"/>
                </a:lnTo>
                <a:lnTo>
                  <a:pt x="9143" y="3683"/>
                </a:lnTo>
                <a:lnTo>
                  <a:pt x="8509" y="1778"/>
                </a:lnTo>
                <a:lnTo>
                  <a:pt x="5461" y="0"/>
                </a:lnTo>
                <a:close/>
              </a:path>
              <a:path w="22225" h="27939">
                <a:moveTo>
                  <a:pt x="8001" y="6858"/>
                </a:moveTo>
                <a:lnTo>
                  <a:pt x="7803" y="7239"/>
                </a:lnTo>
                <a:lnTo>
                  <a:pt x="8001" y="7620"/>
                </a:lnTo>
                <a:lnTo>
                  <a:pt x="8001" y="6858"/>
                </a:lnTo>
                <a:close/>
              </a:path>
              <a:path w="22225" h="27939">
                <a:moveTo>
                  <a:pt x="8223" y="6025"/>
                </a:moveTo>
                <a:lnTo>
                  <a:pt x="8001" y="6592"/>
                </a:lnTo>
                <a:lnTo>
                  <a:pt x="8001" y="7620"/>
                </a:lnTo>
                <a:lnTo>
                  <a:pt x="9162" y="7620"/>
                </a:lnTo>
                <a:lnTo>
                  <a:pt x="8890" y="6858"/>
                </a:lnTo>
                <a:lnTo>
                  <a:pt x="8223" y="6025"/>
                </a:lnTo>
                <a:close/>
              </a:path>
              <a:path w="22225" h="27939">
                <a:moveTo>
                  <a:pt x="6223" y="4191"/>
                </a:moveTo>
                <a:lnTo>
                  <a:pt x="7803" y="7239"/>
                </a:lnTo>
                <a:lnTo>
                  <a:pt x="7854" y="6592"/>
                </a:lnTo>
                <a:lnTo>
                  <a:pt x="7949" y="6025"/>
                </a:lnTo>
                <a:lnTo>
                  <a:pt x="7996" y="5741"/>
                </a:lnTo>
                <a:lnTo>
                  <a:pt x="7366" y="4953"/>
                </a:lnTo>
                <a:lnTo>
                  <a:pt x="6223" y="4191"/>
                </a:lnTo>
                <a:close/>
              </a:path>
              <a:path w="22225" h="27939">
                <a:moveTo>
                  <a:pt x="8001" y="6025"/>
                </a:moveTo>
                <a:lnTo>
                  <a:pt x="7854" y="6592"/>
                </a:lnTo>
                <a:lnTo>
                  <a:pt x="7810" y="6858"/>
                </a:lnTo>
                <a:lnTo>
                  <a:pt x="8001" y="6592"/>
                </a:lnTo>
                <a:lnTo>
                  <a:pt x="8001" y="6025"/>
                </a:lnTo>
                <a:close/>
              </a:path>
              <a:path w="22225" h="27939">
                <a:moveTo>
                  <a:pt x="7996" y="5741"/>
                </a:moveTo>
                <a:lnTo>
                  <a:pt x="8001" y="6592"/>
                </a:lnTo>
                <a:lnTo>
                  <a:pt x="8223" y="6025"/>
                </a:lnTo>
                <a:lnTo>
                  <a:pt x="7996" y="5741"/>
                </a:lnTo>
                <a:close/>
              </a:path>
              <a:path w="22225" h="27939">
                <a:moveTo>
                  <a:pt x="8944" y="4191"/>
                </a:moveTo>
                <a:lnTo>
                  <a:pt x="6223" y="4191"/>
                </a:lnTo>
                <a:lnTo>
                  <a:pt x="7366" y="4953"/>
                </a:lnTo>
                <a:lnTo>
                  <a:pt x="8223" y="6025"/>
                </a:lnTo>
                <a:lnTo>
                  <a:pt x="8944" y="4191"/>
                </a:lnTo>
                <a:close/>
              </a:path>
            </a:pathLst>
          </a:custGeom>
          <a:solidFill>
            <a:srgbClr val="FF0000"/>
          </a:solidFill>
        </p:spPr>
        <p:txBody>
          <a:bodyPr wrap="square" lIns="0" tIns="0" rIns="0" bIns="0" rtlCol="0"/>
          <a:lstStyle/>
          <a:p>
            <a:endParaRPr/>
          </a:p>
        </p:txBody>
      </p:sp>
      <p:sp>
        <p:nvSpPr>
          <p:cNvPr id="6" name="object 6"/>
          <p:cNvSpPr/>
          <p:nvPr/>
        </p:nvSpPr>
        <p:spPr>
          <a:xfrm>
            <a:off x="3903091" y="2145791"/>
            <a:ext cx="614680" cy="57785"/>
          </a:xfrm>
          <a:custGeom>
            <a:avLst/>
            <a:gdLst/>
            <a:ahLst/>
            <a:cxnLst/>
            <a:rect l="l" t="t" r="r" b="b"/>
            <a:pathLst>
              <a:path w="614679" h="57785">
                <a:moveTo>
                  <a:pt x="612711" y="12573"/>
                </a:moveTo>
                <a:lnTo>
                  <a:pt x="612241" y="13081"/>
                </a:lnTo>
                <a:lnTo>
                  <a:pt x="611759" y="13716"/>
                </a:lnTo>
                <a:lnTo>
                  <a:pt x="612521" y="13081"/>
                </a:lnTo>
                <a:lnTo>
                  <a:pt x="612711" y="12573"/>
                </a:lnTo>
                <a:close/>
              </a:path>
              <a:path w="614679" h="57785">
                <a:moveTo>
                  <a:pt x="614387" y="7543"/>
                </a:moveTo>
                <a:lnTo>
                  <a:pt x="614299" y="4953"/>
                </a:lnTo>
                <a:lnTo>
                  <a:pt x="612648" y="3187"/>
                </a:lnTo>
                <a:lnTo>
                  <a:pt x="612648" y="8890"/>
                </a:lnTo>
                <a:lnTo>
                  <a:pt x="611263" y="8890"/>
                </a:lnTo>
                <a:lnTo>
                  <a:pt x="610489" y="8890"/>
                </a:lnTo>
                <a:lnTo>
                  <a:pt x="609638" y="8686"/>
                </a:lnTo>
                <a:lnTo>
                  <a:pt x="609727" y="8318"/>
                </a:lnTo>
                <a:lnTo>
                  <a:pt x="610895" y="8547"/>
                </a:lnTo>
                <a:lnTo>
                  <a:pt x="612648" y="8890"/>
                </a:lnTo>
                <a:lnTo>
                  <a:pt x="612648" y="3187"/>
                </a:lnTo>
                <a:lnTo>
                  <a:pt x="610743" y="1143"/>
                </a:lnTo>
                <a:lnTo>
                  <a:pt x="610108" y="1143"/>
                </a:lnTo>
                <a:lnTo>
                  <a:pt x="608838" y="1397"/>
                </a:lnTo>
                <a:lnTo>
                  <a:pt x="608203" y="1651"/>
                </a:lnTo>
                <a:lnTo>
                  <a:pt x="607606" y="1879"/>
                </a:lnTo>
                <a:lnTo>
                  <a:pt x="606933" y="1143"/>
                </a:lnTo>
                <a:lnTo>
                  <a:pt x="604266" y="0"/>
                </a:lnTo>
                <a:lnTo>
                  <a:pt x="603072" y="0"/>
                </a:lnTo>
                <a:lnTo>
                  <a:pt x="603072" y="7239"/>
                </a:lnTo>
                <a:lnTo>
                  <a:pt x="602869" y="6858"/>
                </a:lnTo>
                <a:lnTo>
                  <a:pt x="602932" y="7391"/>
                </a:lnTo>
                <a:lnTo>
                  <a:pt x="602729" y="7340"/>
                </a:lnTo>
                <a:lnTo>
                  <a:pt x="602551" y="7302"/>
                </a:lnTo>
                <a:lnTo>
                  <a:pt x="602678" y="7239"/>
                </a:lnTo>
                <a:lnTo>
                  <a:pt x="602869" y="7239"/>
                </a:lnTo>
                <a:lnTo>
                  <a:pt x="602869" y="6858"/>
                </a:lnTo>
                <a:lnTo>
                  <a:pt x="602500" y="6680"/>
                </a:lnTo>
                <a:lnTo>
                  <a:pt x="602500" y="7213"/>
                </a:lnTo>
                <a:lnTo>
                  <a:pt x="602234" y="6858"/>
                </a:lnTo>
                <a:lnTo>
                  <a:pt x="602488" y="7112"/>
                </a:lnTo>
                <a:lnTo>
                  <a:pt x="602500" y="6680"/>
                </a:lnTo>
                <a:lnTo>
                  <a:pt x="602996" y="6870"/>
                </a:lnTo>
                <a:lnTo>
                  <a:pt x="603072" y="7239"/>
                </a:lnTo>
                <a:lnTo>
                  <a:pt x="603072" y="0"/>
                </a:lnTo>
                <a:lnTo>
                  <a:pt x="600202" y="0"/>
                </a:lnTo>
                <a:lnTo>
                  <a:pt x="599186" y="254"/>
                </a:lnTo>
                <a:lnTo>
                  <a:pt x="598551" y="508"/>
                </a:lnTo>
                <a:lnTo>
                  <a:pt x="596798" y="1143"/>
                </a:lnTo>
                <a:lnTo>
                  <a:pt x="597065" y="1143"/>
                </a:lnTo>
                <a:lnTo>
                  <a:pt x="596265" y="2286"/>
                </a:lnTo>
                <a:lnTo>
                  <a:pt x="596341" y="5207"/>
                </a:lnTo>
                <a:lnTo>
                  <a:pt x="596861" y="6045"/>
                </a:lnTo>
                <a:lnTo>
                  <a:pt x="595769" y="5765"/>
                </a:lnTo>
                <a:lnTo>
                  <a:pt x="595769" y="12573"/>
                </a:lnTo>
                <a:lnTo>
                  <a:pt x="479983" y="12573"/>
                </a:lnTo>
                <a:lnTo>
                  <a:pt x="486029" y="12192"/>
                </a:lnTo>
                <a:lnTo>
                  <a:pt x="532384" y="10668"/>
                </a:lnTo>
                <a:lnTo>
                  <a:pt x="575741" y="10668"/>
                </a:lnTo>
                <a:lnTo>
                  <a:pt x="583742" y="11430"/>
                </a:lnTo>
                <a:lnTo>
                  <a:pt x="589622" y="11430"/>
                </a:lnTo>
                <a:lnTo>
                  <a:pt x="593344" y="11899"/>
                </a:lnTo>
                <a:lnTo>
                  <a:pt x="593153" y="11899"/>
                </a:lnTo>
                <a:lnTo>
                  <a:pt x="593699" y="12039"/>
                </a:lnTo>
                <a:lnTo>
                  <a:pt x="595769" y="12573"/>
                </a:lnTo>
                <a:lnTo>
                  <a:pt x="595769" y="5765"/>
                </a:lnTo>
                <a:lnTo>
                  <a:pt x="595122" y="5588"/>
                </a:lnTo>
                <a:lnTo>
                  <a:pt x="595579" y="5588"/>
                </a:lnTo>
                <a:lnTo>
                  <a:pt x="589661" y="4699"/>
                </a:lnTo>
                <a:lnTo>
                  <a:pt x="582930" y="4699"/>
                </a:lnTo>
                <a:lnTo>
                  <a:pt x="575056" y="3937"/>
                </a:lnTo>
                <a:lnTo>
                  <a:pt x="532257" y="3937"/>
                </a:lnTo>
                <a:lnTo>
                  <a:pt x="506412" y="4699"/>
                </a:lnTo>
                <a:lnTo>
                  <a:pt x="477520" y="5588"/>
                </a:lnTo>
                <a:lnTo>
                  <a:pt x="481736" y="5588"/>
                </a:lnTo>
                <a:lnTo>
                  <a:pt x="455561" y="7239"/>
                </a:lnTo>
                <a:lnTo>
                  <a:pt x="454101" y="7239"/>
                </a:lnTo>
                <a:lnTo>
                  <a:pt x="408978" y="8890"/>
                </a:lnTo>
                <a:lnTo>
                  <a:pt x="393319" y="8890"/>
                </a:lnTo>
                <a:lnTo>
                  <a:pt x="350342" y="10668"/>
                </a:lnTo>
                <a:lnTo>
                  <a:pt x="352298" y="10668"/>
                </a:lnTo>
                <a:lnTo>
                  <a:pt x="316712" y="12839"/>
                </a:lnTo>
                <a:lnTo>
                  <a:pt x="312547" y="13081"/>
                </a:lnTo>
                <a:lnTo>
                  <a:pt x="310896" y="13081"/>
                </a:lnTo>
                <a:lnTo>
                  <a:pt x="272923" y="14732"/>
                </a:lnTo>
                <a:lnTo>
                  <a:pt x="226441" y="17907"/>
                </a:lnTo>
                <a:lnTo>
                  <a:pt x="226314" y="17907"/>
                </a:lnTo>
                <a:lnTo>
                  <a:pt x="179197" y="22987"/>
                </a:lnTo>
                <a:lnTo>
                  <a:pt x="130556" y="28829"/>
                </a:lnTo>
                <a:lnTo>
                  <a:pt x="84709" y="36068"/>
                </a:lnTo>
                <a:lnTo>
                  <a:pt x="42164" y="43307"/>
                </a:lnTo>
                <a:lnTo>
                  <a:pt x="2794" y="50927"/>
                </a:lnTo>
                <a:lnTo>
                  <a:pt x="0" y="52959"/>
                </a:lnTo>
                <a:lnTo>
                  <a:pt x="254" y="54737"/>
                </a:lnTo>
                <a:lnTo>
                  <a:pt x="635" y="56388"/>
                </a:lnTo>
                <a:lnTo>
                  <a:pt x="2286" y="57658"/>
                </a:lnTo>
                <a:lnTo>
                  <a:pt x="4064" y="57277"/>
                </a:lnTo>
                <a:lnTo>
                  <a:pt x="43307" y="49784"/>
                </a:lnTo>
                <a:lnTo>
                  <a:pt x="131445" y="35433"/>
                </a:lnTo>
                <a:lnTo>
                  <a:pt x="179832" y="29718"/>
                </a:lnTo>
                <a:lnTo>
                  <a:pt x="227076" y="24638"/>
                </a:lnTo>
                <a:lnTo>
                  <a:pt x="273367" y="21463"/>
                </a:lnTo>
                <a:lnTo>
                  <a:pt x="317119" y="19685"/>
                </a:lnTo>
                <a:lnTo>
                  <a:pt x="356870" y="17145"/>
                </a:lnTo>
                <a:lnTo>
                  <a:pt x="393446" y="15748"/>
                </a:lnTo>
                <a:lnTo>
                  <a:pt x="457835" y="13970"/>
                </a:lnTo>
                <a:lnTo>
                  <a:pt x="471932" y="13081"/>
                </a:lnTo>
                <a:lnTo>
                  <a:pt x="597535" y="13081"/>
                </a:lnTo>
                <a:lnTo>
                  <a:pt x="601599" y="13716"/>
                </a:lnTo>
                <a:lnTo>
                  <a:pt x="604774" y="14351"/>
                </a:lnTo>
                <a:lnTo>
                  <a:pt x="606793" y="14351"/>
                </a:lnTo>
                <a:lnTo>
                  <a:pt x="607072" y="14427"/>
                </a:lnTo>
                <a:lnTo>
                  <a:pt x="607949" y="14732"/>
                </a:lnTo>
                <a:lnTo>
                  <a:pt x="608076" y="14681"/>
                </a:lnTo>
                <a:lnTo>
                  <a:pt x="612051" y="13081"/>
                </a:lnTo>
                <a:lnTo>
                  <a:pt x="612241" y="13081"/>
                </a:lnTo>
                <a:lnTo>
                  <a:pt x="612648" y="12573"/>
                </a:lnTo>
                <a:lnTo>
                  <a:pt x="612863" y="12192"/>
                </a:lnTo>
                <a:lnTo>
                  <a:pt x="613168" y="11430"/>
                </a:lnTo>
                <a:lnTo>
                  <a:pt x="613283" y="11176"/>
                </a:lnTo>
                <a:lnTo>
                  <a:pt x="613384" y="10668"/>
                </a:lnTo>
                <a:lnTo>
                  <a:pt x="613537" y="10668"/>
                </a:lnTo>
                <a:lnTo>
                  <a:pt x="613791" y="9906"/>
                </a:lnTo>
                <a:lnTo>
                  <a:pt x="614045" y="9271"/>
                </a:lnTo>
                <a:lnTo>
                  <a:pt x="614387" y="7543"/>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7E54-043E-ACBE-416F-F939EE42CA02}"/>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6218F35E-85D9-000C-AB51-4A557B8853F6}"/>
              </a:ext>
            </a:extLst>
          </p:cNvPr>
          <p:cNvSpPr txBox="1"/>
          <p:nvPr/>
        </p:nvSpPr>
        <p:spPr>
          <a:xfrm>
            <a:off x="485343" y="1371600"/>
            <a:ext cx="10929417" cy="4524315"/>
          </a:xfrm>
          <a:prstGeom prst="rect">
            <a:avLst/>
          </a:prstGeom>
          <a:noFill/>
        </p:spPr>
        <p:txBody>
          <a:bodyPr wrap="square">
            <a:spAutoFit/>
          </a:bodyPr>
          <a:lstStyle/>
          <a:p>
            <a:pPr algn="l"/>
            <a:r>
              <a:rPr lang="en-IN" sz="1600" b="1" i="0" dirty="0">
                <a:solidFill>
                  <a:srgbClr val="1F2328"/>
                </a:solidFill>
                <a:effectLst/>
                <a:latin typeface="-apple-system"/>
              </a:rPr>
              <a:t>Server Handling Multiple Connections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server application that processes user requests in parallel.</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main thread waits for a connection.</a:t>
            </a:r>
          </a:p>
          <a:p>
            <a:pPr marL="742950" lvl="1" indent="-285750" algn="l">
              <a:buFont typeface="Arial" panose="020B0604020202020204" pitchFamily="34" charset="0"/>
              <a:buChar char="•"/>
            </a:pPr>
            <a:r>
              <a:rPr lang="en-IN" sz="1600" b="0" i="0" dirty="0">
                <a:solidFill>
                  <a:srgbClr val="1F2328"/>
                </a:solidFill>
                <a:effectLst/>
                <a:latin typeface="-apple-system"/>
              </a:rPr>
              <a:t>Upon receiving a connection (say from a web browser), the main thread creates a new thread to handle all communication with that client.</a:t>
            </a:r>
          </a:p>
          <a:p>
            <a:pPr marL="742950" lvl="1" indent="-285750" algn="l">
              <a:buFont typeface="Arial" panose="020B0604020202020204" pitchFamily="34" charset="0"/>
              <a:buChar char="•"/>
            </a:pPr>
            <a:r>
              <a:rPr lang="en-IN" sz="1600" b="0" i="0" dirty="0">
                <a:solidFill>
                  <a:srgbClr val="1F2328"/>
                </a:solidFill>
                <a:effectLst/>
                <a:latin typeface="-apple-system"/>
              </a:rPr>
              <a:t>The newly created thread can access global server configuration (like file paths or database credentials) and process the client’s request.</a:t>
            </a:r>
          </a:p>
          <a:p>
            <a:pPr marL="742950" lvl="1" indent="-285750" algn="l">
              <a:buFont typeface="Arial" panose="020B0604020202020204" pitchFamily="34" charset="0"/>
              <a:buChar char="•"/>
            </a:pPr>
            <a:r>
              <a:rPr lang="en-IN" sz="1600" b="0" i="0" dirty="0">
                <a:solidFill>
                  <a:srgbClr val="1F2328"/>
                </a:solidFill>
                <a:effectLst/>
                <a:latin typeface="-apple-system"/>
              </a:rPr>
              <a:t>Once done, the thread either returns or goes into a “thread pool” of reusable threads.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algn="l"/>
            <a:r>
              <a:rPr lang="en-IN" sz="1600" b="1" i="0" dirty="0">
                <a:solidFill>
                  <a:srgbClr val="1F2328"/>
                </a:solidFill>
                <a:effectLst/>
                <a:latin typeface="-apple-system"/>
              </a:rPr>
              <a:t>Numerical Simulations / Data Analysis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You have a large dataset and a mathematical simulation that needs to iterate over each data point.</a:t>
            </a:r>
          </a:p>
          <a:p>
            <a:pPr algn="l">
              <a:buFont typeface="Arial" panose="020B0604020202020204" pitchFamily="34" charset="0"/>
              <a:buChar char="•"/>
            </a:pPr>
            <a:r>
              <a:rPr lang="en-IN" sz="1600" b="1" i="0" dirty="0">
                <a:solidFill>
                  <a:srgbClr val="1F2328"/>
                </a:solidFill>
                <a:effectLst/>
                <a:latin typeface="-apple-system"/>
              </a:rPr>
              <a:t>Example:</a:t>
            </a:r>
            <a:r>
              <a:rPr lang="en-IN" sz="1600" b="0" i="0" dirty="0">
                <a:solidFill>
                  <a:srgbClr val="1F2328"/>
                </a:solidFill>
                <a:effectLst/>
                <a:latin typeface="-apple-system"/>
              </a:rPr>
              <a:t> Climate </a:t>
            </a:r>
            <a:r>
              <a:rPr lang="en-IN" sz="1600" b="0" i="0" dirty="0" err="1">
                <a:solidFill>
                  <a:srgbClr val="1F2328"/>
                </a:solidFill>
                <a:effectLst/>
                <a:latin typeface="-apple-system"/>
              </a:rPr>
              <a:t>modeling</a:t>
            </a:r>
            <a:r>
              <a:rPr lang="en-IN" sz="1600" b="0" i="0" dirty="0">
                <a:solidFill>
                  <a:srgbClr val="1F2328"/>
                </a:solidFill>
                <a:effectLst/>
                <a:latin typeface="-apple-system"/>
              </a:rPr>
              <a:t>, where each thread processes a portion of a 2D or 3D grid (temperature, pressure, etc.).</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Global variables might store the entire simulation grid.</a:t>
            </a:r>
          </a:p>
          <a:p>
            <a:pPr marL="742950" lvl="1" indent="-285750" algn="l">
              <a:buFont typeface="Arial" panose="020B0604020202020204" pitchFamily="34" charset="0"/>
              <a:buChar char="•"/>
            </a:pPr>
            <a:r>
              <a:rPr lang="en-IN" sz="1600" b="0" i="0" dirty="0">
                <a:solidFill>
                  <a:srgbClr val="1F2328"/>
                </a:solidFill>
                <a:effectLst/>
                <a:latin typeface="-apple-system"/>
              </a:rPr>
              <a:t>Each thread is assigned a subset of the grid (e.g., rows 100–199).</a:t>
            </a:r>
          </a:p>
          <a:p>
            <a:pPr marL="742950" lvl="1" indent="-285750" algn="l">
              <a:buFont typeface="Arial" panose="020B0604020202020204" pitchFamily="34" charset="0"/>
              <a:buChar char="•"/>
            </a:pPr>
            <a:r>
              <a:rPr lang="en-IN" sz="1600" b="0" i="0" dirty="0">
                <a:solidFill>
                  <a:srgbClr val="1F2328"/>
                </a:solidFill>
                <a:effectLst/>
                <a:latin typeface="-apple-system"/>
              </a:rPr>
              <a:t>They all run the same function, but use their “rank” to figure out which part of the data to process.</a:t>
            </a:r>
          </a:p>
        </p:txBody>
      </p:sp>
    </p:spTree>
    <p:extLst>
      <p:ext uri="{BB962C8B-B14F-4D97-AF65-F5344CB8AC3E}">
        <p14:creationId xmlns:p14="http://schemas.microsoft.com/office/powerpoint/2010/main" val="221840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BE09-214E-B30A-6F42-AFC61E3C1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65657-9E00-7F11-E976-E975176720CD}"/>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86B1D428-25F0-8827-9DBE-BBD592FE6379}"/>
              </a:ext>
            </a:extLst>
          </p:cNvPr>
          <p:cNvSpPr txBox="1"/>
          <p:nvPr/>
        </p:nvSpPr>
        <p:spPr>
          <a:xfrm>
            <a:off x="485343" y="1371600"/>
            <a:ext cx="10929417" cy="4278094"/>
          </a:xfrm>
          <a:prstGeom prst="rect">
            <a:avLst/>
          </a:prstGeom>
          <a:noFill/>
        </p:spPr>
        <p:txBody>
          <a:bodyPr wrap="square">
            <a:spAutoFit/>
          </a:bodyPr>
          <a:lstStyle/>
          <a:p>
            <a:pPr algn="l"/>
            <a:r>
              <a:rPr lang="en-IN" sz="1600" b="1" i="0" dirty="0">
                <a:solidFill>
                  <a:srgbClr val="1F2328"/>
                </a:solidFill>
                <a:effectLst/>
                <a:latin typeface="-apple-system"/>
              </a:rPr>
              <a:t>4.3 Real-Time Video Processing</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security system </a:t>
            </a:r>
            <a:r>
              <a:rPr lang="en-IN" sz="1600" b="0" i="0" dirty="0" err="1">
                <a:solidFill>
                  <a:srgbClr val="1F2328"/>
                </a:solidFill>
                <a:effectLst/>
                <a:latin typeface="-apple-system"/>
              </a:rPr>
              <a:t>analyzing</a:t>
            </a:r>
            <a:r>
              <a:rPr lang="en-IN" sz="1600" b="0" i="0" dirty="0">
                <a:solidFill>
                  <a:srgbClr val="1F2328"/>
                </a:solidFill>
                <a:effectLst/>
                <a:latin typeface="-apple-system"/>
              </a:rPr>
              <a:t> video frames for anomalies (like motion detection).</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A main capture loop obtains new video frames.</a:t>
            </a:r>
          </a:p>
          <a:p>
            <a:pPr marL="742950" lvl="1" indent="-285750" algn="l">
              <a:buFont typeface="Arial" panose="020B0604020202020204" pitchFamily="34" charset="0"/>
              <a:buChar char="•"/>
            </a:pPr>
            <a:r>
              <a:rPr lang="en-IN" sz="1600" b="0" i="0" dirty="0">
                <a:solidFill>
                  <a:srgbClr val="1F2328"/>
                </a:solidFill>
                <a:effectLst/>
                <a:latin typeface="-apple-system"/>
              </a:rPr>
              <a:t>Each new frame spawns a thread that processes it (detecting edges, shapes, or movement).</a:t>
            </a:r>
          </a:p>
          <a:p>
            <a:pPr marL="742950" lvl="1" indent="-285750" algn="l">
              <a:buFont typeface="Arial" panose="020B0604020202020204" pitchFamily="34" charset="0"/>
              <a:buChar char="•"/>
            </a:pPr>
            <a:r>
              <a:rPr lang="en-IN" sz="1600" b="0" i="0" dirty="0">
                <a:solidFill>
                  <a:srgbClr val="1F2328"/>
                </a:solidFill>
                <a:effectLst/>
                <a:latin typeface="-apple-system"/>
              </a:rPr>
              <a:t>Several frames might be processed in parallel if the camera feed is fast.</a:t>
            </a:r>
          </a:p>
          <a:p>
            <a:pPr marL="742950" lvl="1" indent="-285750" algn="l">
              <a:buFont typeface="Arial" panose="020B0604020202020204" pitchFamily="34" charset="0"/>
              <a:buChar char="•"/>
            </a:pPr>
            <a:r>
              <a:rPr lang="en-IN" sz="1600" b="0" i="0" dirty="0">
                <a:solidFill>
                  <a:srgbClr val="1F2328"/>
                </a:solidFill>
                <a:effectLst/>
                <a:latin typeface="-apple-system"/>
              </a:rPr>
              <a:t>The threads share certain global settings (e.g., detection thresholds, region-of-interest masks).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marL="457200" lvl="1" algn="l"/>
            <a:endParaRPr lang="en-IN" sz="1600" b="0" i="0" dirty="0">
              <a:solidFill>
                <a:srgbClr val="1F2328"/>
              </a:solidFill>
              <a:effectLst/>
              <a:latin typeface="-apple-system"/>
            </a:endParaRPr>
          </a:p>
          <a:p>
            <a:pPr algn="l"/>
            <a:r>
              <a:rPr lang="en-IN" sz="1600" b="1" i="0" dirty="0">
                <a:solidFill>
                  <a:srgbClr val="1F2328"/>
                </a:solidFill>
                <a:effectLst/>
                <a:latin typeface="-apple-system"/>
              </a:rPr>
              <a:t>4.4 UI Applications / Games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graphical application (like a game) where one thread handles rendering while another handles AI logic or user input.</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rendering thread continuously updates the screen.</a:t>
            </a:r>
          </a:p>
          <a:p>
            <a:pPr marL="742950" lvl="1" indent="-285750" algn="l">
              <a:buFont typeface="Arial" panose="020B0604020202020204" pitchFamily="34" charset="0"/>
              <a:buChar char="•"/>
            </a:pPr>
            <a:r>
              <a:rPr lang="en-IN" sz="1600" b="0" i="0" dirty="0">
                <a:solidFill>
                  <a:srgbClr val="1F2328"/>
                </a:solidFill>
                <a:effectLst/>
                <a:latin typeface="-apple-system"/>
              </a:rPr>
              <a:t>Another thread reads user inputs (mouse, keyboard) and updates global state.</a:t>
            </a:r>
          </a:p>
          <a:p>
            <a:pPr marL="742950" lvl="1" indent="-285750" algn="l">
              <a:buFont typeface="Arial" panose="020B0604020202020204" pitchFamily="34" charset="0"/>
              <a:buChar char="•"/>
            </a:pPr>
            <a:r>
              <a:rPr lang="en-IN" sz="1600" b="0" i="0" dirty="0">
                <a:solidFill>
                  <a:srgbClr val="1F2328"/>
                </a:solidFill>
                <a:effectLst/>
                <a:latin typeface="-apple-system"/>
              </a:rPr>
              <a:t>Yet another thread might handle the game physics.</a:t>
            </a:r>
          </a:p>
          <a:p>
            <a:pPr marL="742950" lvl="1" indent="-285750" algn="l">
              <a:buFont typeface="Arial" panose="020B0604020202020204" pitchFamily="34" charset="0"/>
              <a:buChar char="•"/>
            </a:pPr>
            <a:r>
              <a:rPr lang="en-IN" sz="1600" b="0" i="0" dirty="0">
                <a:solidFill>
                  <a:srgbClr val="1F2328"/>
                </a:solidFill>
                <a:effectLst/>
                <a:latin typeface="-apple-system"/>
              </a:rPr>
              <a:t>All these threads share data structures but must synchronize to avoid conflicts.</a:t>
            </a:r>
          </a:p>
        </p:txBody>
      </p:sp>
    </p:spTree>
    <p:extLst>
      <p:ext uri="{BB962C8B-B14F-4D97-AF65-F5344CB8AC3E}">
        <p14:creationId xmlns:p14="http://schemas.microsoft.com/office/powerpoint/2010/main" val="93862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1C4-1803-B214-5277-98F1B89AEC27}"/>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 Thread Lifecycle &amp; Design Patterns</a:t>
            </a:r>
            <a:br>
              <a:rPr lang="en-IN" b="1" i="0" dirty="0">
                <a:solidFill>
                  <a:srgbClr val="1F2328"/>
                </a:solidFill>
                <a:effectLst/>
                <a:latin typeface="-apple-system"/>
              </a:rPr>
            </a:br>
            <a:endParaRPr lang="en-IN" dirty="0"/>
          </a:p>
        </p:txBody>
      </p:sp>
      <p:sp>
        <p:nvSpPr>
          <p:cNvPr id="3" name="Text Placeholder 2">
            <a:extLst>
              <a:ext uri="{FF2B5EF4-FFF2-40B4-BE49-F238E27FC236}">
                <a16:creationId xmlns:a16="http://schemas.microsoft.com/office/drawing/2014/main" id="{C8FF1883-6C92-371A-C3C3-C5FDA18C17A3}"/>
              </a:ext>
            </a:extLst>
          </p:cNvPr>
          <p:cNvSpPr>
            <a:spLocks noGrp="1"/>
          </p:cNvSpPr>
          <p:nvPr>
            <p:ph type="body" idx="1"/>
          </p:nvPr>
        </p:nvSpPr>
        <p:spPr>
          <a:xfrm>
            <a:off x="485343" y="1519809"/>
            <a:ext cx="10868457" cy="4490909"/>
          </a:xfrm>
        </p:spPr>
        <p:txBody>
          <a:bodyPr/>
          <a:lstStyle/>
          <a:p>
            <a:pPr algn="l">
              <a:lnSpc>
                <a:spcPct val="150000"/>
              </a:lnSpc>
            </a:pPr>
            <a:r>
              <a:rPr lang="en-IN" sz="1400" b="1" i="0" dirty="0">
                <a:solidFill>
                  <a:srgbClr val="1F2328"/>
                </a:solidFill>
                <a:effectLst/>
                <a:latin typeface="+mj-lt"/>
              </a:rPr>
              <a:t>Fork-Join Approach</a:t>
            </a:r>
          </a:p>
          <a:p>
            <a:pPr algn="l">
              <a:lnSpc>
                <a:spcPct val="150000"/>
              </a:lnSpc>
              <a:buFont typeface="Arial" panose="020B0604020202020204" pitchFamily="34" charset="0"/>
              <a:buChar char="•"/>
            </a:pPr>
            <a:r>
              <a:rPr lang="en-IN" sz="1400" b="0" i="0" dirty="0">
                <a:solidFill>
                  <a:srgbClr val="1F2328"/>
                </a:solidFill>
                <a:effectLst/>
                <a:latin typeface="+mj-lt"/>
              </a:rPr>
              <a:t>Used in the example program:</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Fork (spawn)</a:t>
            </a:r>
            <a:r>
              <a:rPr lang="en-IN" sz="1400" b="0" i="0" dirty="0">
                <a:solidFill>
                  <a:srgbClr val="1F2328"/>
                </a:solidFill>
                <a:effectLst/>
                <a:latin typeface="+mj-lt"/>
              </a:rPr>
              <a:t>: Main thread creates a batch of worker threads.</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Join (wait)</a:t>
            </a:r>
            <a:r>
              <a:rPr lang="en-IN" sz="1400" b="0" i="0" dirty="0">
                <a:solidFill>
                  <a:srgbClr val="1F2328"/>
                </a:solidFill>
                <a:effectLst/>
                <a:latin typeface="+mj-lt"/>
              </a:rPr>
              <a:t>: Main thread blocks until each worker finishes, then the program ends.</a:t>
            </a:r>
          </a:p>
          <a:p>
            <a:pPr algn="l">
              <a:lnSpc>
                <a:spcPct val="150000"/>
              </a:lnSpc>
            </a:pPr>
            <a:r>
              <a:rPr lang="en-IN" sz="1400" b="0" i="0" dirty="0">
                <a:solidFill>
                  <a:srgbClr val="1F2328"/>
                </a:solidFill>
                <a:effectLst/>
                <a:latin typeface="+mj-lt"/>
              </a:rPr>
              <a:t>This approach is common for short, fixed-size tasks—like a known number of tasks to be completed in one shot.</a:t>
            </a:r>
          </a:p>
          <a:p>
            <a:pPr algn="l">
              <a:lnSpc>
                <a:spcPct val="150000"/>
              </a:lnSpc>
            </a:pPr>
            <a:r>
              <a:rPr lang="en-IN" sz="1400" b="1" i="0" dirty="0">
                <a:solidFill>
                  <a:srgbClr val="1F2328"/>
                </a:solidFill>
                <a:effectLst/>
                <a:latin typeface="+mj-lt"/>
              </a:rPr>
              <a:t> “Thread Pool” / “Workers on Demand”</a:t>
            </a:r>
          </a:p>
          <a:p>
            <a:pPr algn="l">
              <a:lnSpc>
                <a:spcPct val="150000"/>
              </a:lnSpc>
              <a:buFont typeface="Arial" panose="020B0604020202020204" pitchFamily="34" charset="0"/>
              <a:buChar char="•"/>
            </a:pPr>
            <a:r>
              <a:rPr lang="en-IN" sz="1400" b="0" i="0" dirty="0">
                <a:solidFill>
                  <a:srgbClr val="1F2328"/>
                </a:solidFill>
                <a:effectLst/>
                <a:latin typeface="+mj-lt"/>
              </a:rPr>
              <a:t>For servers or applications with indefinite workload, you might not want to create and destroy threads repeatedly. Instead:</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Pre-create a pool of threads.</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Each incoming task (e.g., request or job) is assigned to an available (idle) thread from the pool.</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When the thread finishes, it signals it’s ready for the next task.</a:t>
            </a:r>
          </a:p>
          <a:p>
            <a:pPr algn="l">
              <a:lnSpc>
                <a:spcPct val="150000"/>
              </a:lnSpc>
            </a:pPr>
            <a:r>
              <a:rPr lang="en-IN" sz="1400" b="0" i="0" dirty="0">
                <a:solidFill>
                  <a:srgbClr val="1F2328"/>
                </a:solidFill>
                <a:effectLst/>
                <a:latin typeface="+mj-lt"/>
              </a:rPr>
              <a:t>This pattern helps </a:t>
            </a:r>
            <a:r>
              <a:rPr lang="en-IN" sz="1400" b="1" i="0" dirty="0">
                <a:solidFill>
                  <a:srgbClr val="1F2328"/>
                </a:solidFill>
                <a:effectLst/>
                <a:latin typeface="+mj-lt"/>
              </a:rPr>
              <a:t>reduce overhead</a:t>
            </a:r>
            <a:r>
              <a:rPr lang="en-IN" sz="1400" b="0" i="0" dirty="0">
                <a:solidFill>
                  <a:srgbClr val="1F2328"/>
                </a:solidFill>
                <a:effectLst/>
                <a:latin typeface="+mj-lt"/>
              </a:rPr>
              <a:t> caused by constantly creating and destroying threads.</a:t>
            </a:r>
          </a:p>
          <a:p>
            <a:pPr algn="l">
              <a:lnSpc>
                <a:spcPct val="150000"/>
              </a:lnSpc>
            </a:pPr>
            <a:r>
              <a:rPr lang="en-IN" sz="1400" b="1" i="0" dirty="0">
                <a:solidFill>
                  <a:srgbClr val="1F2328"/>
                </a:solidFill>
                <a:effectLst/>
                <a:latin typeface="+mj-lt"/>
              </a:rPr>
              <a:t> On-the-Fly Thread Creation</a:t>
            </a:r>
          </a:p>
          <a:p>
            <a:pPr algn="l">
              <a:lnSpc>
                <a:spcPct val="150000"/>
              </a:lnSpc>
              <a:buFont typeface="Arial" panose="020B0604020202020204" pitchFamily="34" charset="0"/>
              <a:buChar char="•"/>
            </a:pPr>
            <a:r>
              <a:rPr lang="en-IN" sz="1400" b="0" i="0" dirty="0">
                <a:solidFill>
                  <a:srgbClr val="1F2328"/>
                </a:solidFill>
                <a:effectLst/>
                <a:latin typeface="+mj-lt"/>
              </a:rPr>
              <a:t>The “Web server” style approach: The main thread continuously runs, and each time a request arrives, it spins up a new thread if needed</a:t>
            </a:r>
          </a:p>
          <a:p>
            <a:pPr>
              <a:lnSpc>
                <a:spcPct val="150000"/>
              </a:lnSpc>
            </a:pPr>
            <a:endParaRPr lang="en-IN" sz="1400" dirty="0">
              <a:latin typeface="+mj-lt"/>
            </a:endParaRPr>
          </a:p>
        </p:txBody>
      </p:sp>
    </p:spTree>
    <p:extLst>
      <p:ext uri="{BB962C8B-B14F-4D97-AF65-F5344CB8AC3E}">
        <p14:creationId xmlns:p14="http://schemas.microsoft.com/office/powerpoint/2010/main" val="1833229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E60A-E4E6-CE5D-F5CF-5EDECC7F9CDC}"/>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Potential Pitfalls &amp; Best Practices</a:t>
            </a:r>
            <a:br>
              <a:rPr lang="en-IN" b="1" i="0" dirty="0">
                <a:solidFill>
                  <a:srgbClr val="1F2328"/>
                </a:solidFill>
                <a:effectLst/>
                <a:latin typeface="-apple-system"/>
              </a:rPr>
            </a:br>
            <a:endParaRPr lang="en-IN" dirty="0"/>
          </a:p>
        </p:txBody>
      </p:sp>
      <p:sp>
        <p:nvSpPr>
          <p:cNvPr id="4" name="Rectangle 1">
            <a:extLst>
              <a:ext uri="{FF2B5EF4-FFF2-40B4-BE49-F238E27FC236}">
                <a16:creationId xmlns:a16="http://schemas.microsoft.com/office/drawing/2014/main" id="{DBC422CE-0BAC-62B3-6801-0C1C0C31AA7A}"/>
              </a:ext>
            </a:extLst>
          </p:cNvPr>
          <p:cNvSpPr>
            <a:spLocks noGrp="1" noChangeArrowheads="1"/>
          </p:cNvSpPr>
          <p:nvPr>
            <p:ph type="body" idx="1"/>
          </p:nvPr>
        </p:nvSpPr>
        <p:spPr bwMode="auto">
          <a:xfrm>
            <a:off x="381000" y="1371600"/>
            <a:ext cx="108966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1F2328"/>
                </a:solidFill>
                <a:effectLst/>
                <a:latin typeface="-apple-system"/>
              </a:rPr>
              <a:t>Shared Data Conflicts (Race Conditions)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Since all threads in </a:t>
            </a:r>
            <a:r>
              <a:rPr kumimoji="0" lang="en-US" altLang="en-US" sz="1200" b="0" i="0" u="none" strike="noStrike" cap="none" normalizeH="0" baseline="0" dirty="0" err="1">
                <a:ln>
                  <a:noFill/>
                </a:ln>
                <a:solidFill>
                  <a:srgbClr val="1F2328"/>
                </a:solidFill>
                <a:effectLst/>
                <a:latin typeface="-apple-system"/>
              </a:rPr>
              <a:t>Pthreads</a:t>
            </a:r>
            <a:r>
              <a:rPr kumimoji="0" lang="en-US" altLang="en-US" sz="1200" b="0" i="0" u="none" strike="noStrike" cap="none" normalizeH="0" baseline="0" dirty="0">
                <a:ln>
                  <a:noFill/>
                </a:ln>
                <a:solidFill>
                  <a:srgbClr val="1F2328"/>
                </a:solidFill>
                <a:effectLst/>
                <a:latin typeface="-apple-system"/>
              </a:rPr>
              <a:t> share global variables, two threads may try to modify the same variable simultaneously, causing unpredictable results (a “race condition”).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2328"/>
                </a:solidFill>
                <a:effectLst/>
                <a:latin typeface="-apple-system"/>
              </a:rPr>
              <a:t>Solution:</a:t>
            </a:r>
            <a:r>
              <a:rPr kumimoji="0" lang="en-US" altLang="en-US" sz="1200" b="0" i="0" u="none" strike="noStrike" cap="none" normalizeH="0" baseline="0" dirty="0">
                <a:ln>
                  <a:noFill/>
                </a:ln>
                <a:solidFill>
                  <a:srgbClr val="1F2328"/>
                </a:solidFill>
                <a:effectLst/>
                <a:latin typeface="-apple-system"/>
              </a:rPr>
              <a:t> Use synchronization constructs (mutexes, semaphores, condition variables) to lock shared data while one thread updates it.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1F2328"/>
                </a:solidFill>
                <a:effectLst/>
                <a:latin typeface="-apple-system"/>
              </a:rPr>
              <a:t>Zombie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we create threads but never call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pthread_join</a:t>
            </a:r>
            <a:r>
              <a:rPr kumimoji="0" lang="en-US" altLang="en-US" sz="1200" b="0" i="0" u="none" strike="noStrike" cap="none" normalizeH="0" baseline="0" dirty="0">
                <a:ln>
                  <a:noFill/>
                </a:ln>
                <a:solidFill>
                  <a:srgbClr val="1F2328"/>
                </a:solidFill>
                <a:effectLst/>
                <a:latin typeface="-apple-system"/>
              </a:rPr>
              <a:t> or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pthread_detach</a:t>
            </a:r>
            <a:r>
              <a:rPr kumimoji="0" lang="en-US" altLang="en-US" sz="1200" b="0" i="0" u="none" strike="noStrike" cap="none" normalizeH="0" baseline="0" dirty="0">
                <a:ln>
                  <a:noFill/>
                </a:ln>
                <a:solidFill>
                  <a:srgbClr val="1F2328"/>
                </a:solidFill>
                <a:effectLst/>
                <a:latin typeface="-apple-system"/>
              </a:rPr>
              <a:t>, you waste system resources. The thread is done executing but is still occupying an internal structure in the OS.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Always join or detach your threads when they are finished.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1F2328"/>
                </a:solidFill>
                <a:effectLst/>
                <a:latin typeface="-apple-system"/>
              </a:rPr>
              <a:t>Too Many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Creating thousands of threads can lead to overhead or resource exhaustion. You usually want </a:t>
            </a:r>
            <a:r>
              <a:rPr kumimoji="0" lang="en-US" altLang="en-US" sz="1200" b="1" i="0" u="none" strike="noStrike" cap="none" normalizeH="0" baseline="0" dirty="0">
                <a:ln>
                  <a:noFill/>
                </a:ln>
                <a:solidFill>
                  <a:srgbClr val="1F2328"/>
                </a:solidFill>
                <a:effectLst/>
                <a:latin typeface="-apple-system"/>
              </a:rPr>
              <a:t>fewer</a:t>
            </a:r>
            <a:r>
              <a:rPr kumimoji="0" lang="en-US" altLang="en-US" sz="1200" b="0" i="0" u="none" strike="noStrike" cap="none" normalizeH="0" baseline="0" dirty="0">
                <a:ln>
                  <a:noFill/>
                </a:ln>
                <a:solidFill>
                  <a:srgbClr val="1F2328"/>
                </a:solidFill>
                <a:effectLst/>
                <a:latin typeface="-apple-system"/>
              </a:rPr>
              <a:t> threads than or around the same magnitude as the number of CPU cores, especially for CPU-bound tasks.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rgbClr val="1F2328"/>
                </a:solidFill>
                <a:effectLst/>
                <a:latin typeface="-apple-system"/>
              </a:rPr>
              <a:t>Global Variables vs. Local Variables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Overuse of global variables can cause debugging nightmares.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Try to give threads local copies of data or pass them references to specific areas of memory they need to update.</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rgbClr val="1F2328"/>
                </a:solidFill>
                <a:effectLst/>
                <a:latin typeface="-apple-system"/>
              </a:rPr>
              <a:t>Memory Management</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you dynamically allocate structures for each thread (like in </a:t>
            </a:r>
            <a:r>
              <a:rPr kumimoji="0" lang="en-US" altLang="en-US" sz="1200" b="0" i="0" u="none" strike="noStrike" cap="none" normalizeH="0" baseline="0" dirty="0">
                <a:ln>
                  <a:noFill/>
                </a:ln>
                <a:solidFill>
                  <a:srgbClr val="1F2328"/>
                </a:solidFill>
                <a:effectLst/>
                <a:latin typeface="var(--fontStack-monospace, ui-monospace, SFMono-Regular, SF Mono, Menlo, Consolas, Liberation Mono, monospace)"/>
              </a:rPr>
              <a:t>malloc</a:t>
            </a:r>
            <a:r>
              <a:rPr kumimoji="0" lang="en-US" altLang="en-US" sz="1200" b="0" i="0" u="none" strike="noStrike" cap="none" normalizeH="0" baseline="0" dirty="0">
                <a:ln>
                  <a:noFill/>
                </a:ln>
                <a:solidFill>
                  <a:srgbClr val="1F2328"/>
                </a:solidFill>
                <a:effectLst/>
                <a:latin typeface="-apple-system"/>
              </a:rPr>
              <a:t>), ensure you free them after you’re done. This is especially important in long-running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9189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9912350" cy="4436745"/>
            <a:chOff x="0" y="1053083"/>
            <a:chExt cx="9912350" cy="4436745"/>
          </a:xfrm>
        </p:grpSpPr>
        <p:pic>
          <p:nvPicPr>
            <p:cNvPr id="3" name="object 3"/>
            <p:cNvPicPr/>
            <p:nvPr/>
          </p:nvPicPr>
          <p:blipFill>
            <a:blip r:embed="rId2" cstate="print"/>
            <a:stretch>
              <a:fillRect/>
            </a:stretch>
          </p:blipFill>
          <p:spPr>
            <a:xfrm>
              <a:off x="2135123" y="1053083"/>
              <a:ext cx="7776972" cy="4436364"/>
            </a:xfrm>
            <a:prstGeom prst="rect">
              <a:avLst/>
            </a:prstGeom>
          </p:spPr>
        </p:pic>
        <p:pic>
          <p:nvPicPr>
            <p:cNvPr id="4" name="object 4"/>
            <p:cNvPicPr/>
            <p:nvPr/>
          </p:nvPicPr>
          <p:blipFill>
            <a:blip r:embed="rId3" cstate="print"/>
            <a:stretch>
              <a:fillRect/>
            </a:stretch>
          </p:blipFill>
          <p:spPr>
            <a:xfrm>
              <a:off x="475411" y="2148458"/>
              <a:ext cx="277571" cy="237489"/>
            </a:xfrm>
            <a:prstGeom prst="rect">
              <a:avLst/>
            </a:prstGeom>
          </p:spPr>
        </p:pic>
        <p:pic>
          <p:nvPicPr>
            <p:cNvPr id="5" name="object 5"/>
            <p:cNvPicPr/>
            <p:nvPr/>
          </p:nvPicPr>
          <p:blipFill>
            <a:blip r:embed="rId4" cstate="print"/>
            <a:stretch>
              <a:fillRect/>
            </a:stretch>
          </p:blipFill>
          <p:spPr>
            <a:xfrm>
              <a:off x="831684" y="1625853"/>
              <a:ext cx="652525" cy="478536"/>
            </a:xfrm>
            <a:prstGeom prst="rect">
              <a:avLst/>
            </a:prstGeom>
          </p:spPr>
        </p:pic>
        <p:pic>
          <p:nvPicPr>
            <p:cNvPr id="6" name="object 6"/>
            <p:cNvPicPr/>
            <p:nvPr/>
          </p:nvPicPr>
          <p:blipFill>
            <a:blip r:embed="rId5" cstate="print"/>
            <a:stretch>
              <a:fillRect/>
            </a:stretch>
          </p:blipFill>
          <p:spPr>
            <a:xfrm>
              <a:off x="1886711" y="1276857"/>
              <a:ext cx="334010" cy="201167"/>
            </a:xfrm>
            <a:prstGeom prst="rect">
              <a:avLst/>
            </a:prstGeom>
          </p:spPr>
        </p:pic>
        <p:pic>
          <p:nvPicPr>
            <p:cNvPr id="7" name="object 7"/>
            <p:cNvPicPr/>
            <p:nvPr/>
          </p:nvPicPr>
          <p:blipFill>
            <a:blip r:embed="rId6" cstate="print"/>
            <a:stretch>
              <a:fillRect/>
            </a:stretch>
          </p:blipFill>
          <p:spPr>
            <a:xfrm>
              <a:off x="1935529" y="1563877"/>
              <a:ext cx="366091" cy="140081"/>
            </a:xfrm>
            <a:prstGeom prst="rect">
              <a:avLst/>
            </a:prstGeom>
          </p:spPr>
        </p:pic>
      </p:grpSp>
      <p:pic>
        <p:nvPicPr>
          <p:cNvPr id="8" name="object 8"/>
          <p:cNvPicPr/>
          <p:nvPr/>
        </p:nvPicPr>
        <p:blipFill>
          <a:blip r:embed="rId7"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Matrix-</a:t>
            </a:r>
            <a:r>
              <a:rPr dirty="0"/>
              <a:t>Vector</a:t>
            </a:r>
            <a:r>
              <a:rPr spc="-105" dirty="0"/>
              <a:t> </a:t>
            </a:r>
            <a:r>
              <a:rPr dirty="0"/>
              <a:t>Multiplication</a:t>
            </a:r>
            <a:r>
              <a:rPr spc="-100" dirty="0"/>
              <a:t> </a:t>
            </a:r>
            <a:r>
              <a:rPr dirty="0"/>
              <a:t>in</a:t>
            </a:r>
            <a:r>
              <a:rPr spc="-135" dirty="0"/>
              <a:t> </a:t>
            </a:r>
            <a:r>
              <a:rPr spc="-10" dirty="0"/>
              <a:t>pthreads</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127615" cy="161353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b="1" dirty="0">
                <a:latin typeface="Arial"/>
                <a:cs typeface="Arial"/>
              </a:rPr>
              <a:t>Enhance</a:t>
            </a:r>
            <a:r>
              <a:rPr sz="2400" b="1" spc="-20" dirty="0">
                <a:latin typeface="Arial"/>
                <a:cs typeface="Arial"/>
              </a:rPr>
              <a:t> </a:t>
            </a:r>
            <a:r>
              <a:rPr sz="2400" b="1" spc="-10" dirty="0">
                <a:latin typeface="Arial"/>
                <a:cs typeface="Arial"/>
              </a:rPr>
              <a:t>performance</a:t>
            </a:r>
            <a:r>
              <a:rPr sz="2400" b="1" spc="-25" dirty="0">
                <a:latin typeface="Arial"/>
                <a:cs typeface="Arial"/>
              </a:rPr>
              <a:t> </a:t>
            </a:r>
            <a:r>
              <a:rPr sz="2400" b="1" dirty="0">
                <a:latin typeface="Arial"/>
                <a:cs typeface="Arial"/>
              </a:rPr>
              <a:t>using</a:t>
            </a:r>
            <a:r>
              <a:rPr sz="2400" b="1" spc="-40" dirty="0">
                <a:latin typeface="Arial"/>
                <a:cs typeface="Arial"/>
              </a:rPr>
              <a:t> </a:t>
            </a:r>
            <a:r>
              <a:rPr sz="2400" b="1" dirty="0">
                <a:latin typeface="Arial"/>
                <a:cs typeface="Arial"/>
              </a:rPr>
              <a:t>multithreading</a:t>
            </a:r>
            <a:r>
              <a:rPr sz="2400" b="1" spc="-75" dirty="0">
                <a:latin typeface="Arial"/>
                <a:cs typeface="Arial"/>
              </a:rPr>
              <a:t> </a:t>
            </a:r>
            <a:r>
              <a:rPr sz="2400" b="1" dirty="0">
                <a:latin typeface="Arial"/>
                <a:cs typeface="Arial"/>
              </a:rPr>
              <a:t>within</a:t>
            </a:r>
            <a:r>
              <a:rPr sz="2400" b="1" spc="-65" dirty="0">
                <a:latin typeface="Arial"/>
                <a:cs typeface="Arial"/>
              </a:rPr>
              <a:t> </a:t>
            </a:r>
            <a:r>
              <a:rPr sz="2400" b="1" dirty="0">
                <a:latin typeface="Arial"/>
                <a:cs typeface="Arial"/>
              </a:rPr>
              <a:t>one</a:t>
            </a:r>
            <a:r>
              <a:rPr sz="2400" b="1" spc="-45" dirty="0">
                <a:latin typeface="Arial"/>
                <a:cs typeface="Arial"/>
              </a:rPr>
              <a:t> </a:t>
            </a:r>
            <a:r>
              <a:rPr sz="2400" b="1" spc="-20" dirty="0">
                <a:latin typeface="Arial"/>
                <a:cs typeface="Arial"/>
              </a:rPr>
              <a:t>node</a:t>
            </a:r>
            <a:endParaRPr sz="2400">
              <a:latin typeface="Arial"/>
              <a:cs typeface="Arial"/>
            </a:endParaRPr>
          </a:p>
          <a:p>
            <a:pPr marL="12700" marR="5080" indent="914400">
              <a:lnSpc>
                <a:spcPct val="100000"/>
              </a:lnSpc>
              <a:spcBef>
                <a:spcPts val="495"/>
              </a:spcBef>
            </a:pPr>
            <a:r>
              <a:rPr sz="2400" dirty="0">
                <a:latin typeface="Arial MT"/>
                <a:cs typeface="Arial MT"/>
              </a:rPr>
              <a:t>Use</a:t>
            </a:r>
            <a:r>
              <a:rPr sz="2400" spc="-55" dirty="0">
                <a:latin typeface="Arial MT"/>
                <a:cs typeface="Arial MT"/>
              </a:rPr>
              <a:t> </a:t>
            </a:r>
            <a:r>
              <a:rPr sz="2400" spc="-10" dirty="0">
                <a:latin typeface="Arial MT"/>
                <a:cs typeface="Arial MT"/>
              </a:rPr>
              <a:t>multithreading</a:t>
            </a:r>
            <a:r>
              <a:rPr sz="2400" spc="-2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improve</a:t>
            </a:r>
            <a:r>
              <a:rPr sz="2400" spc="-45" dirty="0">
                <a:latin typeface="Arial MT"/>
                <a:cs typeface="Arial MT"/>
              </a:rPr>
              <a:t> </a:t>
            </a:r>
            <a:r>
              <a:rPr sz="2400" dirty="0">
                <a:latin typeface="Arial MT"/>
                <a:cs typeface="Arial MT"/>
              </a:rPr>
              <a:t>Lab</a:t>
            </a:r>
            <a:r>
              <a:rPr sz="2400" spc="-65" dirty="0">
                <a:latin typeface="Arial MT"/>
                <a:cs typeface="Arial MT"/>
              </a:rPr>
              <a:t> </a:t>
            </a:r>
            <a:r>
              <a:rPr sz="2400" dirty="0">
                <a:latin typeface="Arial MT"/>
                <a:cs typeface="Arial MT"/>
              </a:rPr>
              <a:t>2</a:t>
            </a:r>
            <a:r>
              <a:rPr sz="2400" spc="-50"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slave</a:t>
            </a:r>
            <a:r>
              <a:rPr sz="2400" spc="-50" dirty="0">
                <a:latin typeface="Arial MT"/>
                <a:cs typeface="Arial MT"/>
              </a:rPr>
              <a:t> </a:t>
            </a:r>
            <a:r>
              <a:rPr sz="2400" dirty="0">
                <a:latin typeface="Arial MT"/>
                <a:cs typeface="Arial MT"/>
              </a:rPr>
              <a:t>nodes.</a:t>
            </a:r>
            <a:r>
              <a:rPr sz="2400" spc="-45" dirty="0">
                <a:latin typeface="Arial MT"/>
                <a:cs typeface="Arial MT"/>
              </a:rPr>
              <a:t> </a:t>
            </a:r>
            <a:r>
              <a:rPr sz="2400" dirty="0">
                <a:latin typeface="Arial MT"/>
                <a:cs typeface="Arial MT"/>
              </a:rPr>
              <a:t>Idea</a:t>
            </a:r>
            <a:r>
              <a:rPr sz="2400" spc="-55" dirty="0">
                <a:latin typeface="Arial MT"/>
                <a:cs typeface="Arial MT"/>
              </a:rPr>
              <a:t> </a:t>
            </a:r>
            <a:r>
              <a:rPr sz="2400" dirty="0">
                <a:latin typeface="Arial MT"/>
                <a:cs typeface="Arial MT"/>
              </a:rPr>
              <a:t>is</a:t>
            </a:r>
            <a:r>
              <a:rPr sz="2400" spc="-50" dirty="0">
                <a:latin typeface="Arial MT"/>
                <a:cs typeface="Arial MT"/>
              </a:rPr>
              <a:t> </a:t>
            </a:r>
            <a:r>
              <a:rPr sz="2400" spc="-25" dirty="0">
                <a:latin typeface="Arial MT"/>
                <a:cs typeface="Arial MT"/>
              </a:rPr>
              <a:t>to </a:t>
            </a:r>
            <a:r>
              <a:rPr sz="2400" dirty="0">
                <a:latin typeface="Arial MT"/>
                <a:cs typeface="Arial MT"/>
              </a:rPr>
              <a:t>improve</a:t>
            </a:r>
            <a:r>
              <a:rPr sz="2400" spc="-70" dirty="0">
                <a:latin typeface="Arial MT"/>
                <a:cs typeface="Arial MT"/>
              </a:rPr>
              <a:t> </a:t>
            </a:r>
            <a:r>
              <a:rPr sz="2400" dirty="0">
                <a:latin typeface="Arial MT"/>
                <a:cs typeface="Arial MT"/>
              </a:rPr>
              <a:t>performance</a:t>
            </a:r>
            <a:r>
              <a:rPr sz="2400" spc="-80" dirty="0">
                <a:latin typeface="Arial MT"/>
                <a:cs typeface="Arial MT"/>
              </a:rPr>
              <a:t> </a:t>
            </a:r>
            <a:r>
              <a:rPr sz="2400" dirty="0">
                <a:latin typeface="Arial MT"/>
                <a:cs typeface="Arial MT"/>
              </a:rPr>
              <a:t>using</a:t>
            </a:r>
            <a:r>
              <a:rPr sz="2400" spc="-70" dirty="0">
                <a:latin typeface="Arial MT"/>
                <a:cs typeface="Arial MT"/>
              </a:rPr>
              <a:t> </a:t>
            </a:r>
            <a:r>
              <a:rPr sz="2400" dirty="0">
                <a:latin typeface="Arial MT"/>
                <a:cs typeface="Arial MT"/>
              </a:rPr>
              <a:t>multiple</a:t>
            </a:r>
            <a:r>
              <a:rPr sz="2400" spc="-60" dirty="0">
                <a:latin typeface="Arial MT"/>
                <a:cs typeface="Arial MT"/>
              </a:rPr>
              <a:t> </a:t>
            </a:r>
            <a:r>
              <a:rPr sz="2400" dirty="0">
                <a:latin typeface="Arial MT"/>
                <a:cs typeface="Arial MT"/>
              </a:rPr>
              <a:t>cores</a:t>
            </a:r>
            <a:r>
              <a:rPr sz="2400" spc="-80" dirty="0">
                <a:latin typeface="Arial MT"/>
                <a:cs typeface="Arial MT"/>
              </a:rPr>
              <a:t> </a:t>
            </a:r>
            <a:r>
              <a:rPr sz="2400" dirty="0">
                <a:latin typeface="Arial MT"/>
                <a:cs typeface="Arial MT"/>
              </a:rPr>
              <a:t>on</a:t>
            </a:r>
            <a:r>
              <a:rPr sz="2400" spc="-75" dirty="0">
                <a:latin typeface="Arial MT"/>
                <a:cs typeface="Arial MT"/>
              </a:rPr>
              <a:t> </a:t>
            </a:r>
            <a:r>
              <a:rPr sz="2400" dirty="0">
                <a:latin typeface="Arial MT"/>
                <a:cs typeface="Arial MT"/>
              </a:rPr>
              <a:t>the</a:t>
            </a:r>
            <a:r>
              <a:rPr sz="2400" spc="-90" dirty="0">
                <a:latin typeface="Arial MT"/>
                <a:cs typeface="Arial MT"/>
              </a:rPr>
              <a:t> </a:t>
            </a:r>
            <a:r>
              <a:rPr sz="2400" dirty="0">
                <a:latin typeface="Arial MT"/>
                <a:cs typeface="Arial MT"/>
              </a:rPr>
              <a:t>same</a:t>
            </a:r>
            <a:r>
              <a:rPr sz="2400" spc="-80" dirty="0">
                <a:latin typeface="Arial MT"/>
                <a:cs typeface="Arial MT"/>
              </a:rPr>
              <a:t> </a:t>
            </a:r>
            <a:r>
              <a:rPr sz="2400" dirty="0">
                <a:latin typeface="Arial MT"/>
                <a:cs typeface="Arial MT"/>
              </a:rPr>
              <a:t>node</a:t>
            </a:r>
            <a:r>
              <a:rPr sz="2400" spc="-75" dirty="0">
                <a:latin typeface="Arial MT"/>
                <a:cs typeface="Arial MT"/>
              </a:rPr>
              <a:t> </a:t>
            </a:r>
            <a:r>
              <a:rPr sz="2400" dirty="0">
                <a:latin typeface="Arial MT"/>
                <a:cs typeface="Arial MT"/>
              </a:rPr>
              <a:t>and</a:t>
            </a:r>
            <a:r>
              <a:rPr sz="2400" spc="-75" dirty="0">
                <a:latin typeface="Arial MT"/>
                <a:cs typeface="Arial MT"/>
              </a:rPr>
              <a:t> </a:t>
            </a:r>
            <a:r>
              <a:rPr sz="2400" spc="-20" dirty="0">
                <a:latin typeface="Arial MT"/>
                <a:cs typeface="Arial MT"/>
              </a:rPr>
              <a:t>show </a:t>
            </a:r>
            <a:r>
              <a:rPr sz="2400" dirty="0">
                <a:latin typeface="Arial MT"/>
                <a:cs typeface="Arial MT"/>
              </a:rPr>
              <a:t>synchronization</a:t>
            </a:r>
            <a:r>
              <a:rPr sz="2400" spc="-160" dirty="0">
                <a:latin typeface="Arial MT"/>
                <a:cs typeface="Arial MT"/>
              </a:rPr>
              <a:t> </a:t>
            </a:r>
            <a:r>
              <a:rPr sz="2400" spc="-10" dirty="0">
                <a:latin typeface="Arial MT"/>
                <a:cs typeface="Arial MT"/>
              </a:rPr>
              <a:t>problems/solutions.</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Lab</a:t>
            </a:r>
            <a:r>
              <a:rPr spc="-85" dirty="0"/>
              <a:t> </a:t>
            </a:r>
            <a:r>
              <a:rPr spc="-50" dirty="0"/>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10441305" cy="2313940"/>
            <a:chOff x="0" y="1053083"/>
            <a:chExt cx="10441305" cy="2313940"/>
          </a:xfrm>
        </p:grpSpPr>
        <p:pic>
          <p:nvPicPr>
            <p:cNvPr id="3" name="object 3"/>
            <p:cNvPicPr/>
            <p:nvPr/>
          </p:nvPicPr>
          <p:blipFill>
            <a:blip r:embed="rId2" cstate="print"/>
            <a:stretch>
              <a:fillRect/>
            </a:stretch>
          </p:blipFill>
          <p:spPr>
            <a:xfrm>
              <a:off x="1918716" y="1053083"/>
              <a:ext cx="8522208" cy="2313432"/>
            </a:xfrm>
            <a:prstGeom prst="rect">
              <a:avLst/>
            </a:prstGeom>
          </p:spPr>
        </p:pic>
        <p:pic>
          <p:nvPicPr>
            <p:cNvPr id="4" name="object 4"/>
            <p:cNvPicPr/>
            <p:nvPr/>
          </p:nvPicPr>
          <p:blipFill>
            <a:blip r:embed="rId3" cstate="print"/>
            <a:stretch>
              <a:fillRect/>
            </a:stretch>
          </p:blipFill>
          <p:spPr>
            <a:xfrm>
              <a:off x="4377816" y="1417827"/>
              <a:ext cx="292957" cy="361950"/>
            </a:xfrm>
            <a:prstGeom prst="rect">
              <a:avLst/>
            </a:prstGeom>
          </p:spPr>
        </p:pic>
      </p:grpSp>
      <p:pic>
        <p:nvPicPr>
          <p:cNvPr id="5" name="object 5"/>
          <p:cNvPicPr/>
          <p:nvPr/>
        </p:nvPicPr>
        <p:blipFill>
          <a:blip r:embed="rId4"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Serial</a:t>
            </a:r>
            <a:r>
              <a:rPr spc="-80" dirty="0"/>
              <a:t> </a:t>
            </a:r>
            <a:r>
              <a:rPr spc="-30" dirty="0"/>
              <a:t>pseudo-</a:t>
            </a:r>
            <a:r>
              <a:rPr spc="-20" dirty="0"/>
              <a:t>code</a:t>
            </a:r>
          </a:p>
        </p:txBody>
      </p:sp>
      <p:grpSp>
        <p:nvGrpSpPr>
          <p:cNvPr id="7" name="object 7"/>
          <p:cNvGrpSpPr/>
          <p:nvPr/>
        </p:nvGrpSpPr>
        <p:grpSpPr>
          <a:xfrm>
            <a:off x="6177419" y="3832654"/>
            <a:ext cx="1707514" cy="906144"/>
            <a:chOff x="6177419" y="3832654"/>
            <a:chExt cx="1707514" cy="906144"/>
          </a:xfrm>
        </p:grpSpPr>
        <p:pic>
          <p:nvPicPr>
            <p:cNvPr id="8" name="object 8"/>
            <p:cNvPicPr/>
            <p:nvPr/>
          </p:nvPicPr>
          <p:blipFill>
            <a:blip r:embed="rId5" cstate="print"/>
            <a:stretch>
              <a:fillRect/>
            </a:stretch>
          </p:blipFill>
          <p:spPr>
            <a:xfrm>
              <a:off x="6177419" y="3832654"/>
              <a:ext cx="1707070" cy="906061"/>
            </a:xfrm>
            <a:prstGeom prst="rect">
              <a:avLst/>
            </a:prstGeom>
          </p:spPr>
        </p:pic>
        <p:sp>
          <p:nvSpPr>
            <p:cNvPr id="9" name="object 9"/>
            <p:cNvSpPr/>
            <p:nvPr/>
          </p:nvSpPr>
          <p:spPr>
            <a:xfrm>
              <a:off x="7250176" y="4574793"/>
              <a:ext cx="480695" cy="149225"/>
            </a:xfrm>
            <a:custGeom>
              <a:avLst/>
              <a:gdLst/>
              <a:ahLst/>
              <a:cxnLst/>
              <a:rect l="l" t="t" r="r" b="b"/>
              <a:pathLst>
                <a:path w="480695" h="149225">
                  <a:moveTo>
                    <a:pt x="431165" y="85979"/>
                  </a:moveTo>
                  <a:lnTo>
                    <a:pt x="430403" y="84328"/>
                  </a:lnTo>
                  <a:lnTo>
                    <a:pt x="429514" y="82804"/>
                  </a:lnTo>
                  <a:lnTo>
                    <a:pt x="427609" y="82296"/>
                  </a:lnTo>
                  <a:lnTo>
                    <a:pt x="426085" y="83058"/>
                  </a:lnTo>
                  <a:lnTo>
                    <a:pt x="404444" y="94615"/>
                  </a:lnTo>
                  <a:lnTo>
                    <a:pt x="381228" y="104482"/>
                  </a:lnTo>
                  <a:lnTo>
                    <a:pt x="352806" y="113792"/>
                  </a:lnTo>
                  <a:lnTo>
                    <a:pt x="351155" y="114427"/>
                  </a:lnTo>
                  <a:lnTo>
                    <a:pt x="350266" y="116205"/>
                  </a:lnTo>
                  <a:lnTo>
                    <a:pt x="350774" y="117856"/>
                  </a:lnTo>
                  <a:lnTo>
                    <a:pt x="351282" y="119380"/>
                  </a:lnTo>
                  <a:lnTo>
                    <a:pt x="353060" y="120396"/>
                  </a:lnTo>
                  <a:lnTo>
                    <a:pt x="354711" y="119761"/>
                  </a:lnTo>
                  <a:lnTo>
                    <a:pt x="383540" y="110490"/>
                  </a:lnTo>
                  <a:lnTo>
                    <a:pt x="407162" y="100330"/>
                  </a:lnTo>
                  <a:lnTo>
                    <a:pt x="429006" y="88646"/>
                  </a:lnTo>
                  <a:lnTo>
                    <a:pt x="430530" y="87884"/>
                  </a:lnTo>
                  <a:lnTo>
                    <a:pt x="431165" y="85979"/>
                  </a:lnTo>
                  <a:close/>
                </a:path>
                <a:path w="480695" h="149225">
                  <a:moveTo>
                    <a:pt x="480568" y="4191"/>
                  </a:moveTo>
                  <a:lnTo>
                    <a:pt x="479679" y="2540"/>
                  </a:lnTo>
                  <a:lnTo>
                    <a:pt x="478790" y="762"/>
                  </a:lnTo>
                  <a:lnTo>
                    <a:pt x="476631" y="0"/>
                  </a:lnTo>
                  <a:lnTo>
                    <a:pt x="460476" y="8204"/>
                  </a:lnTo>
                  <a:lnTo>
                    <a:pt x="459574" y="8547"/>
                  </a:lnTo>
                  <a:lnTo>
                    <a:pt x="459714" y="8547"/>
                  </a:lnTo>
                  <a:lnTo>
                    <a:pt x="439915" y="16090"/>
                  </a:lnTo>
                  <a:lnTo>
                    <a:pt x="440397" y="15900"/>
                  </a:lnTo>
                  <a:lnTo>
                    <a:pt x="418896" y="22326"/>
                  </a:lnTo>
                  <a:lnTo>
                    <a:pt x="418566" y="22415"/>
                  </a:lnTo>
                  <a:lnTo>
                    <a:pt x="415467" y="23241"/>
                  </a:lnTo>
                  <a:lnTo>
                    <a:pt x="415798" y="23241"/>
                  </a:lnTo>
                  <a:lnTo>
                    <a:pt x="388493" y="30480"/>
                  </a:lnTo>
                  <a:lnTo>
                    <a:pt x="282194" y="60198"/>
                  </a:lnTo>
                  <a:lnTo>
                    <a:pt x="199771" y="85725"/>
                  </a:lnTo>
                  <a:lnTo>
                    <a:pt x="158115" y="98171"/>
                  </a:lnTo>
                  <a:lnTo>
                    <a:pt x="116535" y="111988"/>
                  </a:lnTo>
                  <a:lnTo>
                    <a:pt x="117995" y="111582"/>
                  </a:lnTo>
                  <a:lnTo>
                    <a:pt x="78232" y="122809"/>
                  </a:lnTo>
                  <a:lnTo>
                    <a:pt x="38506" y="132854"/>
                  </a:lnTo>
                  <a:lnTo>
                    <a:pt x="38315" y="132892"/>
                  </a:lnTo>
                  <a:lnTo>
                    <a:pt x="3683" y="140081"/>
                  </a:lnTo>
                  <a:lnTo>
                    <a:pt x="1524" y="140589"/>
                  </a:lnTo>
                  <a:lnTo>
                    <a:pt x="0" y="142748"/>
                  </a:lnTo>
                  <a:lnTo>
                    <a:pt x="1016" y="147320"/>
                  </a:lnTo>
                  <a:lnTo>
                    <a:pt x="3175" y="148717"/>
                  </a:lnTo>
                  <a:lnTo>
                    <a:pt x="5461" y="148209"/>
                  </a:lnTo>
                  <a:lnTo>
                    <a:pt x="41402" y="140716"/>
                  </a:lnTo>
                  <a:lnTo>
                    <a:pt x="74129" y="132638"/>
                  </a:lnTo>
                  <a:lnTo>
                    <a:pt x="80518" y="131064"/>
                  </a:lnTo>
                  <a:lnTo>
                    <a:pt x="120523" y="120015"/>
                  </a:lnTo>
                  <a:lnTo>
                    <a:pt x="120383" y="120015"/>
                  </a:lnTo>
                  <a:lnTo>
                    <a:pt x="145961" y="111582"/>
                  </a:lnTo>
                  <a:lnTo>
                    <a:pt x="160782" y="106680"/>
                  </a:lnTo>
                  <a:lnTo>
                    <a:pt x="202438" y="94742"/>
                  </a:lnTo>
                  <a:lnTo>
                    <a:pt x="202438" y="94615"/>
                  </a:lnTo>
                  <a:lnTo>
                    <a:pt x="286854" y="69176"/>
                  </a:lnTo>
                  <a:lnTo>
                    <a:pt x="359791" y="48895"/>
                  </a:lnTo>
                  <a:lnTo>
                    <a:pt x="418338" y="31877"/>
                  </a:lnTo>
                  <a:lnTo>
                    <a:pt x="418592" y="31877"/>
                  </a:lnTo>
                  <a:lnTo>
                    <a:pt x="442595" y="23876"/>
                  </a:lnTo>
                  <a:lnTo>
                    <a:pt x="461772" y="16090"/>
                  </a:lnTo>
                  <a:lnTo>
                    <a:pt x="462915" y="15621"/>
                  </a:lnTo>
                  <a:lnTo>
                    <a:pt x="463054" y="15621"/>
                  </a:lnTo>
                  <a:lnTo>
                    <a:pt x="478282" y="7366"/>
                  </a:lnTo>
                  <a:lnTo>
                    <a:pt x="479933" y="6350"/>
                  </a:lnTo>
                  <a:lnTo>
                    <a:pt x="480568" y="4191"/>
                  </a:lnTo>
                  <a:close/>
                </a:path>
              </a:pathLst>
            </a:custGeom>
            <a:solidFill>
              <a:srgbClr val="FF0000"/>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2" name="Picture 11">
            <a:extLst>
              <a:ext uri="{FF2B5EF4-FFF2-40B4-BE49-F238E27FC236}">
                <a16:creationId xmlns:a16="http://schemas.microsoft.com/office/drawing/2014/main" id="{2F13E3A8-5C4C-C698-B54A-60C819FAC212}"/>
              </a:ext>
            </a:extLst>
          </p:cNvPr>
          <p:cNvPicPr>
            <a:picLocks noChangeAspect="1"/>
          </p:cNvPicPr>
          <p:nvPr/>
        </p:nvPicPr>
        <p:blipFill>
          <a:blip r:embed="rId6"/>
          <a:stretch>
            <a:fillRect/>
          </a:stretch>
        </p:blipFill>
        <p:spPr>
          <a:xfrm>
            <a:off x="1219200" y="3389044"/>
            <a:ext cx="4239355" cy="29266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981455"/>
            <a:ext cx="9347200" cy="1905000"/>
            <a:chOff x="0" y="981455"/>
            <a:chExt cx="9347200" cy="1905000"/>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351532" y="981455"/>
              <a:ext cx="2846832" cy="1905000"/>
            </a:xfrm>
            <a:prstGeom prst="rect">
              <a:avLst/>
            </a:prstGeom>
          </p:spPr>
        </p:pic>
        <p:sp>
          <p:nvSpPr>
            <p:cNvPr id="14" name="object 14"/>
            <p:cNvSpPr/>
            <p:nvPr/>
          </p:nvSpPr>
          <p:spPr>
            <a:xfrm>
              <a:off x="554621" y="1910206"/>
              <a:ext cx="5973445" cy="761365"/>
            </a:xfrm>
            <a:custGeom>
              <a:avLst/>
              <a:gdLst/>
              <a:ahLst/>
              <a:cxnLst/>
              <a:rect l="l" t="t" r="r" b="b"/>
              <a:pathLst>
                <a:path w="5973445" h="761364">
                  <a:moveTo>
                    <a:pt x="124371" y="733806"/>
                  </a:moveTo>
                  <a:lnTo>
                    <a:pt x="124028" y="731266"/>
                  </a:lnTo>
                  <a:lnTo>
                    <a:pt x="120802" y="719836"/>
                  </a:lnTo>
                  <a:lnTo>
                    <a:pt x="120421" y="718693"/>
                  </a:lnTo>
                  <a:lnTo>
                    <a:pt x="118122" y="713232"/>
                  </a:lnTo>
                  <a:lnTo>
                    <a:pt x="114668" y="704977"/>
                  </a:lnTo>
                  <a:lnTo>
                    <a:pt x="114033" y="703834"/>
                  </a:lnTo>
                  <a:lnTo>
                    <a:pt x="112001" y="700532"/>
                  </a:lnTo>
                  <a:lnTo>
                    <a:pt x="111213" y="699262"/>
                  </a:lnTo>
                  <a:lnTo>
                    <a:pt x="107365" y="693000"/>
                  </a:lnTo>
                  <a:lnTo>
                    <a:pt x="107365" y="744156"/>
                  </a:lnTo>
                  <a:lnTo>
                    <a:pt x="106349" y="744296"/>
                  </a:lnTo>
                  <a:lnTo>
                    <a:pt x="106464" y="744156"/>
                  </a:lnTo>
                  <a:lnTo>
                    <a:pt x="107365" y="744156"/>
                  </a:lnTo>
                  <a:lnTo>
                    <a:pt x="107365" y="693000"/>
                  </a:lnTo>
                  <a:lnTo>
                    <a:pt x="106286" y="691248"/>
                  </a:lnTo>
                  <a:lnTo>
                    <a:pt x="106286" y="741616"/>
                  </a:lnTo>
                  <a:lnTo>
                    <a:pt x="106286" y="743178"/>
                  </a:lnTo>
                  <a:lnTo>
                    <a:pt x="106273" y="743318"/>
                  </a:lnTo>
                  <a:lnTo>
                    <a:pt x="106286" y="741616"/>
                  </a:lnTo>
                  <a:lnTo>
                    <a:pt x="106095" y="742149"/>
                  </a:lnTo>
                  <a:lnTo>
                    <a:pt x="106095" y="744626"/>
                  </a:lnTo>
                  <a:lnTo>
                    <a:pt x="104508" y="746633"/>
                  </a:lnTo>
                  <a:lnTo>
                    <a:pt x="106083" y="744626"/>
                  </a:lnTo>
                  <a:lnTo>
                    <a:pt x="106095" y="742149"/>
                  </a:lnTo>
                  <a:lnTo>
                    <a:pt x="105549" y="743673"/>
                  </a:lnTo>
                  <a:lnTo>
                    <a:pt x="105498" y="743813"/>
                  </a:lnTo>
                  <a:lnTo>
                    <a:pt x="104330" y="744562"/>
                  </a:lnTo>
                  <a:lnTo>
                    <a:pt x="98564" y="745337"/>
                  </a:lnTo>
                  <a:lnTo>
                    <a:pt x="91198" y="744156"/>
                  </a:lnTo>
                  <a:lnTo>
                    <a:pt x="88214" y="743673"/>
                  </a:lnTo>
                  <a:lnTo>
                    <a:pt x="77736" y="739521"/>
                  </a:lnTo>
                  <a:lnTo>
                    <a:pt x="76377" y="738987"/>
                  </a:lnTo>
                  <a:lnTo>
                    <a:pt x="75780" y="738505"/>
                  </a:lnTo>
                  <a:lnTo>
                    <a:pt x="64808" y="729742"/>
                  </a:lnTo>
                  <a:lnTo>
                    <a:pt x="64300" y="729335"/>
                  </a:lnTo>
                  <a:lnTo>
                    <a:pt x="64655" y="729742"/>
                  </a:lnTo>
                  <a:lnTo>
                    <a:pt x="63703" y="728853"/>
                  </a:lnTo>
                  <a:lnTo>
                    <a:pt x="64300" y="729335"/>
                  </a:lnTo>
                  <a:lnTo>
                    <a:pt x="63881" y="728853"/>
                  </a:lnTo>
                  <a:lnTo>
                    <a:pt x="53073" y="716280"/>
                  </a:lnTo>
                  <a:lnTo>
                    <a:pt x="52311" y="715391"/>
                  </a:lnTo>
                  <a:lnTo>
                    <a:pt x="51955" y="714629"/>
                  </a:lnTo>
                  <a:lnTo>
                    <a:pt x="43535" y="696595"/>
                  </a:lnTo>
                  <a:lnTo>
                    <a:pt x="43218" y="696023"/>
                  </a:lnTo>
                  <a:lnTo>
                    <a:pt x="43014" y="695452"/>
                  </a:lnTo>
                  <a:lnTo>
                    <a:pt x="42608" y="693547"/>
                  </a:lnTo>
                  <a:lnTo>
                    <a:pt x="38582" y="678649"/>
                  </a:lnTo>
                  <a:lnTo>
                    <a:pt x="28740" y="681088"/>
                  </a:lnTo>
                  <a:lnTo>
                    <a:pt x="29679" y="680847"/>
                  </a:lnTo>
                  <a:lnTo>
                    <a:pt x="38582" y="678649"/>
                  </a:lnTo>
                  <a:lnTo>
                    <a:pt x="45046" y="677037"/>
                  </a:lnTo>
                  <a:lnTo>
                    <a:pt x="47548" y="677037"/>
                  </a:lnTo>
                  <a:lnTo>
                    <a:pt x="58572" y="677481"/>
                  </a:lnTo>
                  <a:lnTo>
                    <a:pt x="60198" y="677545"/>
                  </a:lnTo>
                  <a:lnTo>
                    <a:pt x="58737" y="677545"/>
                  </a:lnTo>
                  <a:lnTo>
                    <a:pt x="71158" y="682523"/>
                  </a:lnTo>
                  <a:lnTo>
                    <a:pt x="81089" y="689597"/>
                  </a:lnTo>
                  <a:lnTo>
                    <a:pt x="90309" y="699846"/>
                  </a:lnTo>
                  <a:lnTo>
                    <a:pt x="89954" y="699262"/>
                  </a:lnTo>
                  <a:lnTo>
                    <a:pt x="90932" y="700532"/>
                  </a:lnTo>
                  <a:lnTo>
                    <a:pt x="90309" y="699846"/>
                  </a:lnTo>
                  <a:lnTo>
                    <a:pt x="93472" y="704977"/>
                  </a:lnTo>
                  <a:lnTo>
                    <a:pt x="97955" y="712089"/>
                  </a:lnTo>
                  <a:lnTo>
                    <a:pt x="98577" y="713232"/>
                  </a:lnTo>
                  <a:lnTo>
                    <a:pt x="98120" y="712520"/>
                  </a:lnTo>
                  <a:lnTo>
                    <a:pt x="102958" y="724027"/>
                  </a:lnTo>
                  <a:lnTo>
                    <a:pt x="103339" y="724662"/>
                  </a:lnTo>
                  <a:lnTo>
                    <a:pt x="103593" y="725474"/>
                  </a:lnTo>
                  <a:lnTo>
                    <a:pt x="103657" y="725805"/>
                  </a:lnTo>
                  <a:lnTo>
                    <a:pt x="106248" y="735025"/>
                  </a:lnTo>
                  <a:lnTo>
                    <a:pt x="106286" y="741616"/>
                  </a:lnTo>
                  <a:lnTo>
                    <a:pt x="106286" y="691248"/>
                  </a:lnTo>
                  <a:lnTo>
                    <a:pt x="105752" y="690372"/>
                  </a:lnTo>
                  <a:lnTo>
                    <a:pt x="105371" y="689737"/>
                  </a:lnTo>
                  <a:lnTo>
                    <a:pt x="104800" y="688975"/>
                  </a:lnTo>
                  <a:lnTo>
                    <a:pt x="104343" y="688340"/>
                  </a:lnTo>
                  <a:lnTo>
                    <a:pt x="99326" y="682879"/>
                  </a:lnTo>
                  <a:lnTo>
                    <a:pt x="98386" y="681863"/>
                  </a:lnTo>
                  <a:lnTo>
                    <a:pt x="94424" y="677545"/>
                  </a:lnTo>
                  <a:lnTo>
                    <a:pt x="93967" y="677037"/>
                  </a:lnTo>
                  <a:lnTo>
                    <a:pt x="93560" y="676656"/>
                  </a:lnTo>
                  <a:lnTo>
                    <a:pt x="92278" y="675513"/>
                  </a:lnTo>
                  <a:lnTo>
                    <a:pt x="82194" y="668667"/>
                  </a:lnTo>
                  <a:lnTo>
                    <a:pt x="82194" y="690372"/>
                  </a:lnTo>
                  <a:lnTo>
                    <a:pt x="81978" y="690232"/>
                  </a:lnTo>
                  <a:lnTo>
                    <a:pt x="82194" y="690372"/>
                  </a:lnTo>
                  <a:lnTo>
                    <a:pt x="82194" y="668667"/>
                  </a:lnTo>
                  <a:lnTo>
                    <a:pt x="80314" y="667385"/>
                  </a:lnTo>
                  <a:lnTo>
                    <a:pt x="78105" y="666369"/>
                  </a:lnTo>
                  <a:lnTo>
                    <a:pt x="63182" y="661416"/>
                  </a:lnTo>
                  <a:lnTo>
                    <a:pt x="60198" y="661035"/>
                  </a:lnTo>
                  <a:lnTo>
                    <a:pt x="44386" y="661797"/>
                  </a:lnTo>
                  <a:lnTo>
                    <a:pt x="42164" y="662178"/>
                  </a:lnTo>
                  <a:lnTo>
                    <a:pt x="36576" y="664235"/>
                  </a:lnTo>
                  <a:lnTo>
                    <a:pt x="36576" y="671195"/>
                  </a:lnTo>
                  <a:lnTo>
                    <a:pt x="36334" y="670471"/>
                  </a:lnTo>
                  <a:lnTo>
                    <a:pt x="36233" y="668909"/>
                  </a:lnTo>
                  <a:lnTo>
                    <a:pt x="36309" y="669671"/>
                  </a:lnTo>
                  <a:lnTo>
                    <a:pt x="36385" y="670471"/>
                  </a:lnTo>
                  <a:lnTo>
                    <a:pt x="36576" y="671195"/>
                  </a:lnTo>
                  <a:lnTo>
                    <a:pt x="36576" y="664235"/>
                  </a:lnTo>
                  <a:lnTo>
                    <a:pt x="35814" y="664514"/>
                  </a:lnTo>
                  <a:lnTo>
                    <a:pt x="33362" y="639064"/>
                  </a:lnTo>
                  <a:lnTo>
                    <a:pt x="33261" y="638175"/>
                  </a:lnTo>
                  <a:lnTo>
                    <a:pt x="33235" y="637667"/>
                  </a:lnTo>
                  <a:lnTo>
                    <a:pt x="33985" y="600837"/>
                  </a:lnTo>
                  <a:lnTo>
                    <a:pt x="37465" y="558558"/>
                  </a:lnTo>
                  <a:lnTo>
                    <a:pt x="42722" y="516128"/>
                  </a:lnTo>
                  <a:lnTo>
                    <a:pt x="48260" y="475488"/>
                  </a:lnTo>
                  <a:lnTo>
                    <a:pt x="53708" y="437515"/>
                  </a:lnTo>
                  <a:lnTo>
                    <a:pt x="58559" y="411861"/>
                  </a:lnTo>
                  <a:lnTo>
                    <a:pt x="59232" y="408940"/>
                  </a:lnTo>
                  <a:lnTo>
                    <a:pt x="63614" y="390525"/>
                  </a:lnTo>
                  <a:lnTo>
                    <a:pt x="63703" y="390067"/>
                  </a:lnTo>
                  <a:lnTo>
                    <a:pt x="64833" y="387096"/>
                  </a:lnTo>
                  <a:lnTo>
                    <a:pt x="69367" y="375031"/>
                  </a:lnTo>
                  <a:lnTo>
                    <a:pt x="69456" y="374789"/>
                  </a:lnTo>
                  <a:lnTo>
                    <a:pt x="73698" y="365633"/>
                  </a:lnTo>
                  <a:lnTo>
                    <a:pt x="74066" y="364832"/>
                  </a:lnTo>
                  <a:lnTo>
                    <a:pt x="75780" y="363474"/>
                  </a:lnTo>
                  <a:lnTo>
                    <a:pt x="79336" y="360680"/>
                  </a:lnTo>
                  <a:lnTo>
                    <a:pt x="79578" y="360489"/>
                  </a:lnTo>
                  <a:lnTo>
                    <a:pt x="79197" y="360680"/>
                  </a:lnTo>
                  <a:lnTo>
                    <a:pt x="80149" y="360045"/>
                  </a:lnTo>
                  <a:lnTo>
                    <a:pt x="79578" y="360489"/>
                  </a:lnTo>
                  <a:lnTo>
                    <a:pt x="80479" y="360045"/>
                  </a:lnTo>
                  <a:lnTo>
                    <a:pt x="105016" y="354711"/>
                  </a:lnTo>
                  <a:lnTo>
                    <a:pt x="106832" y="352679"/>
                  </a:lnTo>
                  <a:lnTo>
                    <a:pt x="106832" y="347980"/>
                  </a:lnTo>
                  <a:lnTo>
                    <a:pt x="105016" y="346075"/>
                  </a:lnTo>
                  <a:lnTo>
                    <a:pt x="102666" y="345821"/>
                  </a:lnTo>
                  <a:lnTo>
                    <a:pt x="92989" y="345186"/>
                  </a:lnTo>
                  <a:lnTo>
                    <a:pt x="91808" y="345186"/>
                  </a:lnTo>
                  <a:lnTo>
                    <a:pt x="59042" y="370205"/>
                  </a:lnTo>
                  <a:lnTo>
                    <a:pt x="46812" y="408940"/>
                  </a:lnTo>
                  <a:lnTo>
                    <a:pt x="34772" y="473456"/>
                  </a:lnTo>
                  <a:lnTo>
                    <a:pt x="28803" y="514223"/>
                  </a:lnTo>
                  <a:lnTo>
                    <a:pt x="23241" y="556768"/>
                  </a:lnTo>
                  <a:lnTo>
                    <a:pt x="19532" y="599567"/>
                  </a:lnTo>
                  <a:lnTo>
                    <a:pt x="18783" y="637667"/>
                  </a:lnTo>
                  <a:lnTo>
                    <a:pt x="18821" y="639064"/>
                  </a:lnTo>
                  <a:lnTo>
                    <a:pt x="21717" y="668909"/>
                  </a:lnTo>
                  <a:lnTo>
                    <a:pt x="21818" y="669975"/>
                  </a:lnTo>
                  <a:lnTo>
                    <a:pt x="2870" y="683387"/>
                  </a:lnTo>
                  <a:lnTo>
                    <a:pt x="622" y="685038"/>
                  </a:lnTo>
                  <a:lnTo>
                    <a:pt x="0" y="688086"/>
                  </a:lnTo>
                  <a:lnTo>
                    <a:pt x="1460" y="690372"/>
                  </a:lnTo>
                  <a:lnTo>
                    <a:pt x="2921" y="692785"/>
                  </a:lnTo>
                  <a:lnTo>
                    <a:pt x="5956" y="693547"/>
                  </a:lnTo>
                  <a:lnTo>
                    <a:pt x="8369" y="692277"/>
                  </a:lnTo>
                  <a:lnTo>
                    <a:pt x="24841" y="683221"/>
                  </a:lnTo>
                  <a:lnTo>
                    <a:pt x="22288" y="673735"/>
                  </a:lnTo>
                  <a:lnTo>
                    <a:pt x="24663" y="682523"/>
                  </a:lnTo>
                  <a:lnTo>
                    <a:pt x="39649" y="722376"/>
                  </a:lnTo>
                  <a:lnTo>
                    <a:pt x="67843" y="750951"/>
                  </a:lnTo>
                  <a:lnTo>
                    <a:pt x="97396" y="760984"/>
                  </a:lnTo>
                  <a:lnTo>
                    <a:pt x="106362" y="760984"/>
                  </a:lnTo>
                  <a:lnTo>
                    <a:pt x="110655" y="760095"/>
                  </a:lnTo>
                  <a:lnTo>
                    <a:pt x="118325" y="756793"/>
                  </a:lnTo>
                  <a:lnTo>
                    <a:pt x="119976" y="755142"/>
                  </a:lnTo>
                  <a:lnTo>
                    <a:pt x="120853" y="752983"/>
                  </a:lnTo>
                  <a:lnTo>
                    <a:pt x="123583" y="746633"/>
                  </a:lnTo>
                  <a:lnTo>
                    <a:pt x="124002" y="744626"/>
                  </a:lnTo>
                  <a:lnTo>
                    <a:pt x="124104" y="744156"/>
                  </a:lnTo>
                  <a:lnTo>
                    <a:pt x="124206" y="743673"/>
                  </a:lnTo>
                  <a:lnTo>
                    <a:pt x="124307" y="742188"/>
                  </a:lnTo>
                  <a:lnTo>
                    <a:pt x="124320" y="740156"/>
                  </a:lnTo>
                  <a:lnTo>
                    <a:pt x="124345" y="736219"/>
                  </a:lnTo>
                  <a:lnTo>
                    <a:pt x="124371" y="733806"/>
                  </a:lnTo>
                  <a:close/>
                </a:path>
                <a:path w="5973445" h="761364">
                  <a:moveTo>
                    <a:pt x="608825" y="425907"/>
                  </a:moveTo>
                  <a:lnTo>
                    <a:pt x="608774" y="425716"/>
                  </a:lnTo>
                  <a:lnTo>
                    <a:pt x="608660" y="425196"/>
                  </a:lnTo>
                  <a:lnTo>
                    <a:pt x="607860" y="421767"/>
                  </a:lnTo>
                  <a:lnTo>
                    <a:pt x="607352" y="420370"/>
                  </a:lnTo>
                  <a:lnTo>
                    <a:pt x="601446" y="408051"/>
                  </a:lnTo>
                  <a:lnTo>
                    <a:pt x="599871" y="405257"/>
                  </a:lnTo>
                  <a:lnTo>
                    <a:pt x="596049" y="398399"/>
                  </a:lnTo>
                  <a:lnTo>
                    <a:pt x="595401" y="397383"/>
                  </a:lnTo>
                  <a:lnTo>
                    <a:pt x="592277" y="393446"/>
                  </a:lnTo>
                  <a:lnTo>
                    <a:pt x="591337" y="392252"/>
                  </a:lnTo>
                  <a:lnTo>
                    <a:pt x="589965" y="390525"/>
                  </a:lnTo>
                  <a:lnTo>
                    <a:pt x="589775" y="390296"/>
                  </a:lnTo>
                  <a:lnTo>
                    <a:pt x="589673" y="390144"/>
                  </a:lnTo>
                  <a:lnTo>
                    <a:pt x="588759" y="389001"/>
                  </a:lnTo>
                  <a:lnTo>
                    <a:pt x="588568" y="388747"/>
                  </a:lnTo>
                  <a:lnTo>
                    <a:pt x="588022" y="388112"/>
                  </a:lnTo>
                  <a:lnTo>
                    <a:pt x="581914" y="382016"/>
                  </a:lnTo>
                  <a:lnTo>
                    <a:pt x="580364" y="380873"/>
                  </a:lnTo>
                  <a:lnTo>
                    <a:pt x="573925" y="377190"/>
                  </a:lnTo>
                  <a:lnTo>
                    <a:pt x="573620" y="377075"/>
                  </a:lnTo>
                  <a:lnTo>
                    <a:pt x="573620" y="393446"/>
                  </a:lnTo>
                  <a:lnTo>
                    <a:pt x="573405" y="393344"/>
                  </a:lnTo>
                  <a:lnTo>
                    <a:pt x="573620" y="393446"/>
                  </a:lnTo>
                  <a:lnTo>
                    <a:pt x="573620" y="377075"/>
                  </a:lnTo>
                  <a:lnTo>
                    <a:pt x="572376" y="376555"/>
                  </a:lnTo>
                  <a:lnTo>
                    <a:pt x="565924" y="374650"/>
                  </a:lnTo>
                  <a:lnTo>
                    <a:pt x="564565" y="374396"/>
                  </a:lnTo>
                  <a:lnTo>
                    <a:pt x="555485" y="374396"/>
                  </a:lnTo>
                  <a:lnTo>
                    <a:pt x="548182" y="375539"/>
                  </a:lnTo>
                  <a:lnTo>
                    <a:pt x="548513" y="375539"/>
                  </a:lnTo>
                  <a:lnTo>
                    <a:pt x="548360" y="375577"/>
                  </a:lnTo>
                  <a:lnTo>
                    <a:pt x="548360" y="390144"/>
                  </a:lnTo>
                  <a:lnTo>
                    <a:pt x="546506" y="391071"/>
                  </a:lnTo>
                  <a:lnTo>
                    <a:pt x="547585" y="390525"/>
                  </a:lnTo>
                  <a:lnTo>
                    <a:pt x="548360" y="390144"/>
                  </a:lnTo>
                  <a:lnTo>
                    <a:pt x="548360" y="375577"/>
                  </a:lnTo>
                  <a:lnTo>
                    <a:pt x="546214" y="376072"/>
                  </a:lnTo>
                  <a:lnTo>
                    <a:pt x="546214" y="391210"/>
                  </a:lnTo>
                  <a:lnTo>
                    <a:pt x="546138" y="391337"/>
                  </a:lnTo>
                  <a:lnTo>
                    <a:pt x="546214" y="391210"/>
                  </a:lnTo>
                  <a:lnTo>
                    <a:pt x="546214" y="376072"/>
                  </a:lnTo>
                  <a:lnTo>
                    <a:pt x="546074" y="376097"/>
                  </a:lnTo>
                  <a:lnTo>
                    <a:pt x="546074" y="391414"/>
                  </a:lnTo>
                  <a:lnTo>
                    <a:pt x="545236" y="392557"/>
                  </a:lnTo>
                  <a:lnTo>
                    <a:pt x="546061" y="391414"/>
                  </a:lnTo>
                  <a:lnTo>
                    <a:pt x="546074" y="376097"/>
                  </a:lnTo>
                  <a:lnTo>
                    <a:pt x="545071" y="376326"/>
                  </a:lnTo>
                  <a:lnTo>
                    <a:pt x="545071" y="392798"/>
                  </a:lnTo>
                  <a:lnTo>
                    <a:pt x="544969" y="393141"/>
                  </a:lnTo>
                  <a:lnTo>
                    <a:pt x="544944" y="392963"/>
                  </a:lnTo>
                  <a:lnTo>
                    <a:pt x="544830" y="393141"/>
                  </a:lnTo>
                  <a:lnTo>
                    <a:pt x="544601" y="393446"/>
                  </a:lnTo>
                  <a:lnTo>
                    <a:pt x="544944" y="392963"/>
                  </a:lnTo>
                  <a:lnTo>
                    <a:pt x="545071" y="392798"/>
                  </a:lnTo>
                  <a:lnTo>
                    <a:pt x="545071" y="376326"/>
                  </a:lnTo>
                  <a:lnTo>
                    <a:pt x="529907" y="392049"/>
                  </a:lnTo>
                  <a:lnTo>
                    <a:pt x="529869" y="392252"/>
                  </a:lnTo>
                  <a:lnTo>
                    <a:pt x="529780" y="392798"/>
                  </a:lnTo>
                  <a:lnTo>
                    <a:pt x="529653" y="393446"/>
                  </a:lnTo>
                  <a:lnTo>
                    <a:pt x="529551" y="394512"/>
                  </a:lnTo>
                  <a:lnTo>
                    <a:pt x="530186" y="401955"/>
                  </a:lnTo>
                  <a:lnTo>
                    <a:pt x="530225" y="402336"/>
                  </a:lnTo>
                  <a:lnTo>
                    <a:pt x="530326" y="403606"/>
                  </a:lnTo>
                  <a:lnTo>
                    <a:pt x="545007" y="447421"/>
                  </a:lnTo>
                  <a:lnTo>
                    <a:pt x="549262" y="449072"/>
                  </a:lnTo>
                  <a:lnTo>
                    <a:pt x="556704" y="446024"/>
                  </a:lnTo>
                  <a:lnTo>
                    <a:pt x="558558" y="441833"/>
                  </a:lnTo>
                  <a:lnTo>
                    <a:pt x="556666" y="436854"/>
                  </a:lnTo>
                  <a:lnTo>
                    <a:pt x="552602" y="425907"/>
                  </a:lnTo>
                  <a:lnTo>
                    <a:pt x="548995" y="415290"/>
                  </a:lnTo>
                  <a:lnTo>
                    <a:pt x="548894" y="415150"/>
                  </a:lnTo>
                  <a:lnTo>
                    <a:pt x="548805" y="414807"/>
                  </a:lnTo>
                  <a:lnTo>
                    <a:pt x="548703" y="414401"/>
                  </a:lnTo>
                  <a:lnTo>
                    <a:pt x="546989" y="406273"/>
                  </a:lnTo>
                  <a:lnTo>
                    <a:pt x="546188" y="402590"/>
                  </a:lnTo>
                  <a:lnTo>
                    <a:pt x="546125" y="402336"/>
                  </a:lnTo>
                  <a:lnTo>
                    <a:pt x="546061" y="401955"/>
                  </a:lnTo>
                  <a:lnTo>
                    <a:pt x="545820" y="399796"/>
                  </a:lnTo>
                  <a:lnTo>
                    <a:pt x="545642" y="398399"/>
                  </a:lnTo>
                  <a:lnTo>
                    <a:pt x="545541" y="397637"/>
                  </a:lnTo>
                  <a:lnTo>
                    <a:pt x="545515" y="397383"/>
                  </a:lnTo>
                  <a:lnTo>
                    <a:pt x="545414" y="396621"/>
                  </a:lnTo>
                  <a:lnTo>
                    <a:pt x="545376" y="396367"/>
                  </a:lnTo>
                  <a:lnTo>
                    <a:pt x="545147" y="394512"/>
                  </a:lnTo>
                  <a:lnTo>
                    <a:pt x="545566" y="393446"/>
                  </a:lnTo>
                  <a:lnTo>
                    <a:pt x="545693" y="393141"/>
                  </a:lnTo>
                  <a:lnTo>
                    <a:pt x="545757" y="392963"/>
                  </a:lnTo>
                  <a:lnTo>
                    <a:pt x="545820" y="392798"/>
                  </a:lnTo>
                  <a:lnTo>
                    <a:pt x="545922" y="392557"/>
                  </a:lnTo>
                  <a:lnTo>
                    <a:pt x="546036" y="392252"/>
                  </a:lnTo>
                  <a:lnTo>
                    <a:pt x="547039" y="391414"/>
                  </a:lnTo>
                  <a:lnTo>
                    <a:pt x="547471" y="391071"/>
                  </a:lnTo>
                  <a:lnTo>
                    <a:pt x="547204" y="391071"/>
                  </a:lnTo>
                  <a:lnTo>
                    <a:pt x="547573" y="390982"/>
                  </a:lnTo>
                  <a:lnTo>
                    <a:pt x="550875" y="390144"/>
                  </a:lnTo>
                  <a:lnTo>
                    <a:pt x="550621" y="390144"/>
                  </a:lnTo>
                  <a:lnTo>
                    <a:pt x="557911" y="389001"/>
                  </a:lnTo>
                  <a:lnTo>
                    <a:pt x="562914" y="389001"/>
                  </a:lnTo>
                  <a:lnTo>
                    <a:pt x="567626" y="390296"/>
                  </a:lnTo>
                  <a:lnTo>
                    <a:pt x="572376" y="392798"/>
                  </a:lnTo>
                  <a:lnTo>
                    <a:pt x="571830" y="392252"/>
                  </a:lnTo>
                  <a:lnTo>
                    <a:pt x="572376" y="392798"/>
                  </a:lnTo>
                  <a:lnTo>
                    <a:pt x="576999" y="397383"/>
                  </a:lnTo>
                  <a:lnTo>
                    <a:pt x="577329" y="397637"/>
                  </a:lnTo>
                  <a:lnTo>
                    <a:pt x="583882" y="405930"/>
                  </a:lnTo>
                  <a:lnTo>
                    <a:pt x="583526" y="405257"/>
                  </a:lnTo>
                  <a:lnTo>
                    <a:pt x="583946" y="405930"/>
                  </a:lnTo>
                  <a:lnTo>
                    <a:pt x="584085" y="406273"/>
                  </a:lnTo>
                  <a:lnTo>
                    <a:pt x="588594" y="414401"/>
                  </a:lnTo>
                  <a:lnTo>
                    <a:pt x="588772" y="414655"/>
                  </a:lnTo>
                  <a:lnTo>
                    <a:pt x="594144" y="425716"/>
                  </a:lnTo>
                  <a:lnTo>
                    <a:pt x="594067" y="425196"/>
                  </a:lnTo>
                  <a:lnTo>
                    <a:pt x="594258" y="425716"/>
                  </a:lnTo>
                  <a:lnTo>
                    <a:pt x="594233" y="425907"/>
                  </a:lnTo>
                  <a:lnTo>
                    <a:pt x="594575" y="426618"/>
                  </a:lnTo>
                  <a:lnTo>
                    <a:pt x="594321" y="425907"/>
                  </a:lnTo>
                  <a:lnTo>
                    <a:pt x="608825" y="425907"/>
                  </a:lnTo>
                  <a:close/>
                </a:path>
                <a:path w="5973445" h="761364">
                  <a:moveTo>
                    <a:pt x="816724" y="399796"/>
                  </a:moveTo>
                  <a:lnTo>
                    <a:pt x="815200" y="396621"/>
                  </a:lnTo>
                  <a:lnTo>
                    <a:pt x="813803" y="393446"/>
                  </a:lnTo>
                  <a:lnTo>
                    <a:pt x="810120" y="392049"/>
                  </a:lnTo>
                  <a:lnTo>
                    <a:pt x="733158" y="425196"/>
                  </a:lnTo>
                  <a:lnTo>
                    <a:pt x="678014" y="451104"/>
                  </a:lnTo>
                  <a:lnTo>
                    <a:pt x="641134" y="469011"/>
                  </a:lnTo>
                  <a:lnTo>
                    <a:pt x="640956" y="469138"/>
                  </a:lnTo>
                  <a:lnTo>
                    <a:pt x="618375" y="480822"/>
                  </a:lnTo>
                  <a:lnTo>
                    <a:pt x="618248" y="480822"/>
                  </a:lnTo>
                  <a:lnTo>
                    <a:pt x="610743" y="485254"/>
                  </a:lnTo>
                  <a:lnTo>
                    <a:pt x="610654" y="485775"/>
                  </a:lnTo>
                  <a:lnTo>
                    <a:pt x="610590" y="486143"/>
                  </a:lnTo>
                  <a:lnTo>
                    <a:pt x="610616" y="485775"/>
                  </a:lnTo>
                  <a:lnTo>
                    <a:pt x="610743" y="485254"/>
                  </a:lnTo>
                  <a:lnTo>
                    <a:pt x="612140" y="476377"/>
                  </a:lnTo>
                  <a:lnTo>
                    <a:pt x="612254" y="474726"/>
                  </a:lnTo>
                  <a:lnTo>
                    <a:pt x="612825" y="463042"/>
                  </a:lnTo>
                  <a:lnTo>
                    <a:pt x="612711" y="449072"/>
                  </a:lnTo>
                  <a:lnTo>
                    <a:pt x="612686" y="448437"/>
                  </a:lnTo>
                  <a:lnTo>
                    <a:pt x="610870" y="434721"/>
                  </a:lnTo>
                  <a:lnTo>
                    <a:pt x="610743" y="434086"/>
                  </a:lnTo>
                  <a:lnTo>
                    <a:pt x="609930" y="430631"/>
                  </a:lnTo>
                  <a:lnTo>
                    <a:pt x="609930" y="495846"/>
                  </a:lnTo>
                  <a:lnTo>
                    <a:pt x="609879" y="496354"/>
                  </a:lnTo>
                  <a:lnTo>
                    <a:pt x="609866" y="496519"/>
                  </a:lnTo>
                  <a:lnTo>
                    <a:pt x="609612" y="496379"/>
                  </a:lnTo>
                  <a:lnTo>
                    <a:pt x="609866" y="496519"/>
                  </a:lnTo>
                  <a:lnTo>
                    <a:pt x="609866" y="496328"/>
                  </a:lnTo>
                  <a:lnTo>
                    <a:pt x="609930" y="495846"/>
                  </a:lnTo>
                  <a:lnTo>
                    <a:pt x="609930" y="430631"/>
                  </a:lnTo>
                  <a:lnTo>
                    <a:pt x="609015" y="426720"/>
                  </a:lnTo>
                  <a:lnTo>
                    <a:pt x="606755" y="426720"/>
                  </a:lnTo>
                  <a:lnTo>
                    <a:pt x="606755" y="487603"/>
                  </a:lnTo>
                  <a:lnTo>
                    <a:pt x="601814" y="490093"/>
                  </a:lnTo>
                  <a:lnTo>
                    <a:pt x="606742" y="487603"/>
                  </a:lnTo>
                  <a:lnTo>
                    <a:pt x="606755" y="426720"/>
                  </a:lnTo>
                  <a:lnTo>
                    <a:pt x="594626" y="426720"/>
                  </a:lnTo>
                  <a:lnTo>
                    <a:pt x="594423" y="426720"/>
                  </a:lnTo>
                  <a:lnTo>
                    <a:pt x="596303" y="434721"/>
                  </a:lnTo>
                  <a:lnTo>
                    <a:pt x="596785" y="436626"/>
                  </a:lnTo>
                  <a:lnTo>
                    <a:pt x="598335" y="448437"/>
                  </a:lnTo>
                  <a:lnTo>
                    <a:pt x="598373" y="463042"/>
                  </a:lnTo>
                  <a:lnTo>
                    <a:pt x="597979" y="469011"/>
                  </a:lnTo>
                  <a:lnTo>
                    <a:pt x="597738" y="473837"/>
                  </a:lnTo>
                  <a:lnTo>
                    <a:pt x="597662" y="474357"/>
                  </a:lnTo>
                  <a:lnTo>
                    <a:pt x="597560" y="474726"/>
                  </a:lnTo>
                  <a:lnTo>
                    <a:pt x="595731" y="483870"/>
                  </a:lnTo>
                  <a:lnTo>
                    <a:pt x="595642" y="484378"/>
                  </a:lnTo>
                  <a:lnTo>
                    <a:pt x="594931" y="490093"/>
                  </a:lnTo>
                  <a:lnTo>
                    <a:pt x="594791" y="491617"/>
                  </a:lnTo>
                  <a:lnTo>
                    <a:pt x="593928" y="495312"/>
                  </a:lnTo>
                  <a:lnTo>
                    <a:pt x="601395" y="507873"/>
                  </a:lnTo>
                  <a:lnTo>
                    <a:pt x="602805" y="508127"/>
                  </a:lnTo>
                  <a:lnTo>
                    <a:pt x="605599" y="508381"/>
                  </a:lnTo>
                  <a:lnTo>
                    <a:pt x="608012" y="507492"/>
                  </a:lnTo>
                  <a:lnTo>
                    <a:pt x="608253" y="507492"/>
                  </a:lnTo>
                  <a:lnTo>
                    <a:pt x="610196" y="505206"/>
                  </a:lnTo>
                  <a:lnTo>
                    <a:pt x="610806" y="504482"/>
                  </a:lnTo>
                  <a:lnTo>
                    <a:pt x="613651" y="503047"/>
                  </a:lnTo>
                  <a:lnTo>
                    <a:pt x="614413" y="502666"/>
                  </a:lnTo>
                  <a:lnTo>
                    <a:pt x="622046" y="498348"/>
                  </a:lnTo>
                  <a:lnTo>
                    <a:pt x="626478" y="495846"/>
                  </a:lnTo>
                  <a:lnTo>
                    <a:pt x="626757" y="495668"/>
                  </a:lnTo>
                  <a:lnTo>
                    <a:pt x="645845" y="485775"/>
                  </a:lnTo>
                  <a:lnTo>
                    <a:pt x="646887" y="485254"/>
                  </a:lnTo>
                  <a:lnTo>
                    <a:pt x="648525" y="484378"/>
                  </a:lnTo>
                  <a:lnTo>
                    <a:pt x="742569" y="438150"/>
                  </a:lnTo>
                  <a:lnTo>
                    <a:pt x="815327" y="403606"/>
                  </a:lnTo>
                  <a:lnTo>
                    <a:pt x="816724" y="399796"/>
                  </a:lnTo>
                  <a:close/>
                </a:path>
                <a:path w="5973445" h="761364">
                  <a:moveTo>
                    <a:pt x="5972924" y="726186"/>
                  </a:moveTo>
                  <a:lnTo>
                    <a:pt x="5972416" y="725297"/>
                  </a:lnTo>
                  <a:lnTo>
                    <a:pt x="5924410" y="639699"/>
                  </a:lnTo>
                  <a:lnTo>
                    <a:pt x="5922759" y="636651"/>
                  </a:lnTo>
                  <a:lnTo>
                    <a:pt x="5918822" y="635635"/>
                  </a:lnTo>
                  <a:lnTo>
                    <a:pt x="5915774" y="637286"/>
                  </a:lnTo>
                  <a:lnTo>
                    <a:pt x="5912726" y="639064"/>
                  </a:lnTo>
                  <a:lnTo>
                    <a:pt x="5911710" y="642874"/>
                  </a:lnTo>
                  <a:lnTo>
                    <a:pt x="5913361" y="645922"/>
                  </a:lnTo>
                  <a:lnTo>
                    <a:pt x="5945086" y="702475"/>
                  </a:lnTo>
                  <a:lnTo>
                    <a:pt x="4752073" y="0"/>
                  </a:lnTo>
                  <a:lnTo>
                    <a:pt x="4745723" y="10922"/>
                  </a:lnTo>
                  <a:lnTo>
                    <a:pt x="5938596" y="713397"/>
                  </a:lnTo>
                  <a:lnTo>
                    <a:pt x="5873864" y="713105"/>
                  </a:lnTo>
                  <a:lnTo>
                    <a:pt x="5870308" y="713105"/>
                  </a:lnTo>
                  <a:lnTo>
                    <a:pt x="5867514" y="715899"/>
                  </a:lnTo>
                  <a:lnTo>
                    <a:pt x="5867387" y="722884"/>
                  </a:lnTo>
                  <a:lnTo>
                    <a:pt x="5870308" y="725805"/>
                  </a:lnTo>
                  <a:lnTo>
                    <a:pt x="5972924" y="726186"/>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65" dirty="0"/>
              <a:t> </a:t>
            </a:r>
            <a:r>
              <a:rPr dirty="0"/>
              <a:t>3</a:t>
            </a:r>
            <a:r>
              <a:rPr spc="-75" dirty="0"/>
              <a:t> </a:t>
            </a:r>
            <a:r>
              <a:rPr spc="-10" dirty="0"/>
              <a:t>Pthreads</a:t>
            </a:r>
          </a:p>
        </p:txBody>
      </p:sp>
      <p:pic>
        <p:nvPicPr>
          <p:cNvPr id="17" name="object 17"/>
          <p:cNvPicPr/>
          <p:nvPr/>
        </p:nvPicPr>
        <p:blipFill>
          <a:blip r:embed="rId4" cstate="print"/>
          <a:stretch>
            <a:fillRect/>
          </a:stretch>
        </p:blipFill>
        <p:spPr>
          <a:xfrm>
            <a:off x="5874646" y="3000698"/>
            <a:ext cx="3505566" cy="799496"/>
          </a:xfrm>
          <a:prstGeom prst="rect">
            <a:avLst/>
          </a:prstGeom>
        </p:spPr>
      </p:pic>
      <p:pic>
        <p:nvPicPr>
          <p:cNvPr id="18" name="object 18"/>
          <p:cNvPicPr/>
          <p:nvPr/>
        </p:nvPicPr>
        <p:blipFill>
          <a:blip r:embed="rId5" cstate="print"/>
          <a:stretch>
            <a:fillRect/>
          </a:stretch>
        </p:blipFill>
        <p:spPr>
          <a:xfrm>
            <a:off x="2782442" y="4622417"/>
            <a:ext cx="3362325" cy="800980"/>
          </a:xfrm>
          <a:prstGeom prst="rect">
            <a:avLst/>
          </a:prstGeom>
        </p:spPr>
      </p:pic>
      <p:sp>
        <p:nvSpPr>
          <p:cNvPr id="19" name="object 19"/>
          <p:cNvSpPr txBox="1"/>
          <p:nvPr/>
        </p:nvSpPr>
        <p:spPr>
          <a:xfrm>
            <a:off x="7759954" y="2734437"/>
            <a:ext cx="95631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MT"/>
                <a:cs typeface="Arial MT"/>
              </a:rPr>
              <a:t>thread</a:t>
            </a:r>
            <a:r>
              <a:rPr sz="2000" spc="-50" dirty="0">
                <a:solidFill>
                  <a:srgbClr val="FF0000"/>
                </a:solidFill>
                <a:latin typeface="Arial MT"/>
                <a:cs typeface="Arial MT"/>
              </a:rPr>
              <a:t> 0</a:t>
            </a:r>
            <a:endParaRPr sz="2000">
              <a:latin typeface="Arial MT"/>
              <a:cs typeface="Arial MT"/>
            </a:endParaRPr>
          </a:p>
        </p:txBody>
      </p:sp>
      <p:sp>
        <p:nvSpPr>
          <p:cNvPr id="20" name="object 20"/>
          <p:cNvSpPr txBox="1"/>
          <p:nvPr/>
        </p:nvSpPr>
        <p:spPr>
          <a:xfrm>
            <a:off x="4806822" y="4319142"/>
            <a:ext cx="14808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general</a:t>
            </a:r>
            <a:r>
              <a:rPr sz="2000" spc="-55" dirty="0">
                <a:solidFill>
                  <a:srgbClr val="FF0000"/>
                </a:solidFill>
                <a:latin typeface="Arial MT"/>
                <a:cs typeface="Arial MT"/>
              </a:rPr>
              <a:t> </a:t>
            </a:r>
            <a:r>
              <a:rPr sz="2000" spc="-20" dirty="0">
                <a:solidFill>
                  <a:srgbClr val="FF0000"/>
                </a:solidFill>
                <a:latin typeface="Arial MT"/>
                <a:cs typeface="Arial MT"/>
              </a:rPr>
              <a:t>case</a:t>
            </a:r>
            <a:endParaRPr sz="2000">
              <a:latin typeface="Arial MT"/>
              <a:cs typeface="Arial MT"/>
            </a:endParaRPr>
          </a:p>
        </p:txBody>
      </p:sp>
      <p:sp>
        <p:nvSpPr>
          <p:cNvPr id="21" name="object 21"/>
          <p:cNvSpPr/>
          <p:nvPr/>
        </p:nvSpPr>
        <p:spPr>
          <a:xfrm>
            <a:off x="4008120" y="3568065"/>
            <a:ext cx="1514475" cy="733425"/>
          </a:xfrm>
          <a:custGeom>
            <a:avLst/>
            <a:gdLst/>
            <a:ahLst/>
            <a:cxnLst/>
            <a:rect l="l" t="t" r="r" b="b"/>
            <a:pathLst>
              <a:path w="1514475" h="733425">
                <a:moveTo>
                  <a:pt x="61721" y="639318"/>
                </a:moveTo>
                <a:lnTo>
                  <a:pt x="57784" y="640080"/>
                </a:lnTo>
                <a:lnTo>
                  <a:pt x="55752" y="643001"/>
                </a:lnTo>
                <a:lnTo>
                  <a:pt x="0" y="724916"/>
                </a:lnTo>
                <a:lnTo>
                  <a:pt x="98678" y="733171"/>
                </a:lnTo>
                <a:lnTo>
                  <a:pt x="102234" y="733425"/>
                </a:lnTo>
                <a:lnTo>
                  <a:pt x="105282" y="730885"/>
                </a:lnTo>
                <a:lnTo>
                  <a:pt x="105537" y="727329"/>
                </a:lnTo>
                <a:lnTo>
                  <a:pt x="105776" y="725170"/>
                </a:lnTo>
                <a:lnTo>
                  <a:pt x="14096" y="725170"/>
                </a:lnTo>
                <a:lnTo>
                  <a:pt x="8635" y="713740"/>
                </a:lnTo>
                <a:lnTo>
                  <a:pt x="29817" y="703661"/>
                </a:lnTo>
                <a:lnTo>
                  <a:pt x="66293" y="650113"/>
                </a:lnTo>
                <a:lnTo>
                  <a:pt x="68325" y="647192"/>
                </a:lnTo>
                <a:lnTo>
                  <a:pt x="67563" y="643255"/>
                </a:lnTo>
                <a:lnTo>
                  <a:pt x="64642" y="641350"/>
                </a:lnTo>
                <a:lnTo>
                  <a:pt x="61721" y="639318"/>
                </a:lnTo>
                <a:close/>
              </a:path>
              <a:path w="1514475" h="733425">
                <a:moveTo>
                  <a:pt x="29817" y="703661"/>
                </a:moveTo>
                <a:lnTo>
                  <a:pt x="8635" y="713740"/>
                </a:lnTo>
                <a:lnTo>
                  <a:pt x="13975" y="724916"/>
                </a:lnTo>
                <a:lnTo>
                  <a:pt x="14096" y="725170"/>
                </a:lnTo>
                <a:lnTo>
                  <a:pt x="18633" y="723011"/>
                </a:lnTo>
                <a:lnTo>
                  <a:pt x="16637" y="723011"/>
                </a:lnTo>
                <a:lnTo>
                  <a:pt x="11937" y="713105"/>
                </a:lnTo>
                <a:lnTo>
                  <a:pt x="23384" y="713105"/>
                </a:lnTo>
                <a:lnTo>
                  <a:pt x="29817" y="703661"/>
                </a:lnTo>
                <a:close/>
              </a:path>
              <a:path w="1514475" h="733425">
                <a:moveTo>
                  <a:pt x="35330" y="715065"/>
                </a:moveTo>
                <a:lnTo>
                  <a:pt x="14096" y="725170"/>
                </a:lnTo>
                <a:lnTo>
                  <a:pt x="105776" y="725170"/>
                </a:lnTo>
                <a:lnTo>
                  <a:pt x="105805" y="724916"/>
                </a:lnTo>
                <a:lnTo>
                  <a:pt x="105917" y="723900"/>
                </a:lnTo>
                <a:lnTo>
                  <a:pt x="103250" y="720852"/>
                </a:lnTo>
                <a:lnTo>
                  <a:pt x="99821" y="720471"/>
                </a:lnTo>
                <a:lnTo>
                  <a:pt x="35330" y="715065"/>
                </a:lnTo>
                <a:close/>
              </a:path>
              <a:path w="1514475" h="733425">
                <a:moveTo>
                  <a:pt x="11937" y="713105"/>
                </a:moveTo>
                <a:lnTo>
                  <a:pt x="16637" y="723011"/>
                </a:lnTo>
                <a:lnTo>
                  <a:pt x="22766" y="714012"/>
                </a:lnTo>
                <a:lnTo>
                  <a:pt x="11937" y="713105"/>
                </a:lnTo>
                <a:close/>
              </a:path>
              <a:path w="1514475" h="733425">
                <a:moveTo>
                  <a:pt x="22766" y="714012"/>
                </a:moveTo>
                <a:lnTo>
                  <a:pt x="16637" y="723011"/>
                </a:lnTo>
                <a:lnTo>
                  <a:pt x="18633" y="723011"/>
                </a:lnTo>
                <a:lnTo>
                  <a:pt x="35330" y="715065"/>
                </a:lnTo>
                <a:lnTo>
                  <a:pt x="22766" y="714012"/>
                </a:lnTo>
                <a:close/>
              </a:path>
              <a:path w="1514475" h="733425">
                <a:moveTo>
                  <a:pt x="1508632" y="0"/>
                </a:moveTo>
                <a:lnTo>
                  <a:pt x="29817" y="703661"/>
                </a:lnTo>
                <a:lnTo>
                  <a:pt x="22766" y="714012"/>
                </a:lnTo>
                <a:lnTo>
                  <a:pt x="35330" y="715065"/>
                </a:lnTo>
                <a:lnTo>
                  <a:pt x="1513966" y="11430"/>
                </a:lnTo>
                <a:lnTo>
                  <a:pt x="1508632" y="0"/>
                </a:lnTo>
                <a:close/>
              </a:path>
              <a:path w="1514475" h="733425">
                <a:moveTo>
                  <a:pt x="23384" y="713105"/>
                </a:moveTo>
                <a:lnTo>
                  <a:pt x="11937" y="713105"/>
                </a:lnTo>
                <a:lnTo>
                  <a:pt x="22766" y="714012"/>
                </a:lnTo>
                <a:lnTo>
                  <a:pt x="23384" y="713105"/>
                </a:lnTo>
                <a:close/>
              </a:path>
            </a:pathLst>
          </a:custGeom>
          <a:solidFill>
            <a:srgbClr val="FF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802005" y="3714483"/>
            <a:ext cx="660400" cy="2081695"/>
          </a:xfrm>
          <a:prstGeom prst="rect">
            <a:avLst/>
          </a:prstGeom>
        </p:spPr>
      </p:pic>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26236"/>
            <a:ext cx="9840595" cy="4646930"/>
            <a:chOff x="0" y="1126236"/>
            <a:chExt cx="9840595" cy="4646930"/>
          </a:xfrm>
        </p:grpSpPr>
        <p:pic>
          <p:nvPicPr>
            <p:cNvPr id="3" name="object 3"/>
            <p:cNvPicPr/>
            <p:nvPr/>
          </p:nvPicPr>
          <p:blipFill>
            <a:blip r:embed="rId2" cstate="print"/>
            <a:stretch>
              <a:fillRect/>
            </a:stretch>
          </p:blipFill>
          <p:spPr>
            <a:xfrm>
              <a:off x="2351532" y="1126236"/>
              <a:ext cx="7488935" cy="4646676"/>
            </a:xfrm>
            <a:prstGeom prst="rect">
              <a:avLst/>
            </a:prstGeom>
          </p:spPr>
        </p:pic>
        <p:sp>
          <p:nvSpPr>
            <p:cNvPr id="4" name="object 4"/>
            <p:cNvSpPr/>
            <p:nvPr/>
          </p:nvSpPr>
          <p:spPr>
            <a:xfrm>
              <a:off x="2974467" y="4157852"/>
              <a:ext cx="404495" cy="374015"/>
            </a:xfrm>
            <a:custGeom>
              <a:avLst/>
              <a:gdLst/>
              <a:ahLst/>
              <a:cxnLst/>
              <a:rect l="l" t="t" r="r" b="b"/>
              <a:pathLst>
                <a:path w="404495" h="374014">
                  <a:moveTo>
                    <a:pt x="327406" y="16637"/>
                  </a:moveTo>
                  <a:lnTo>
                    <a:pt x="327164" y="16002"/>
                  </a:lnTo>
                  <a:lnTo>
                    <a:pt x="326009" y="12954"/>
                  </a:lnTo>
                  <a:lnTo>
                    <a:pt x="319659" y="8128"/>
                  </a:lnTo>
                  <a:lnTo>
                    <a:pt x="318516" y="7493"/>
                  </a:lnTo>
                  <a:lnTo>
                    <a:pt x="306070" y="2794"/>
                  </a:lnTo>
                  <a:lnTo>
                    <a:pt x="304927" y="2540"/>
                  </a:lnTo>
                  <a:lnTo>
                    <a:pt x="287020" y="127"/>
                  </a:lnTo>
                  <a:lnTo>
                    <a:pt x="286385" y="0"/>
                  </a:lnTo>
                  <a:lnTo>
                    <a:pt x="171577" y="0"/>
                  </a:lnTo>
                  <a:lnTo>
                    <a:pt x="155321" y="762"/>
                  </a:lnTo>
                  <a:lnTo>
                    <a:pt x="137160" y="1143"/>
                  </a:lnTo>
                  <a:lnTo>
                    <a:pt x="136652" y="1143"/>
                  </a:lnTo>
                  <a:lnTo>
                    <a:pt x="118237" y="3429"/>
                  </a:lnTo>
                  <a:lnTo>
                    <a:pt x="98539" y="6223"/>
                  </a:lnTo>
                  <a:lnTo>
                    <a:pt x="99187" y="6223"/>
                  </a:lnTo>
                  <a:lnTo>
                    <a:pt x="80137" y="9906"/>
                  </a:lnTo>
                  <a:lnTo>
                    <a:pt x="79832" y="9906"/>
                  </a:lnTo>
                  <a:lnTo>
                    <a:pt x="79248" y="10160"/>
                  </a:lnTo>
                  <a:lnTo>
                    <a:pt x="78651" y="10414"/>
                  </a:lnTo>
                  <a:lnTo>
                    <a:pt x="23114" y="34544"/>
                  </a:lnTo>
                  <a:lnTo>
                    <a:pt x="20828" y="35433"/>
                  </a:lnTo>
                  <a:lnTo>
                    <a:pt x="19812" y="38100"/>
                  </a:lnTo>
                  <a:lnTo>
                    <a:pt x="20701" y="40513"/>
                  </a:lnTo>
                  <a:lnTo>
                    <a:pt x="21717" y="42799"/>
                  </a:lnTo>
                  <a:lnTo>
                    <a:pt x="24384" y="43815"/>
                  </a:lnTo>
                  <a:lnTo>
                    <a:pt x="26670" y="42926"/>
                  </a:lnTo>
                  <a:lnTo>
                    <a:pt x="82029" y="19304"/>
                  </a:lnTo>
                  <a:lnTo>
                    <a:pt x="82638" y="19050"/>
                  </a:lnTo>
                  <a:lnTo>
                    <a:pt x="100812" y="15798"/>
                  </a:lnTo>
                  <a:lnTo>
                    <a:pt x="100444" y="15798"/>
                  </a:lnTo>
                  <a:lnTo>
                    <a:pt x="119507" y="13462"/>
                  </a:lnTo>
                  <a:lnTo>
                    <a:pt x="137795" y="11430"/>
                  </a:lnTo>
                  <a:lnTo>
                    <a:pt x="155702" y="11049"/>
                  </a:lnTo>
                  <a:lnTo>
                    <a:pt x="172085" y="10414"/>
                  </a:lnTo>
                  <a:lnTo>
                    <a:pt x="286943" y="10414"/>
                  </a:lnTo>
                  <a:lnTo>
                    <a:pt x="303771" y="12192"/>
                  </a:lnTo>
                  <a:lnTo>
                    <a:pt x="303301" y="12192"/>
                  </a:lnTo>
                  <a:lnTo>
                    <a:pt x="314921" y="15798"/>
                  </a:lnTo>
                  <a:lnTo>
                    <a:pt x="315595" y="16002"/>
                  </a:lnTo>
                  <a:lnTo>
                    <a:pt x="314921" y="15798"/>
                  </a:lnTo>
                  <a:lnTo>
                    <a:pt x="320370" y="18478"/>
                  </a:lnTo>
                  <a:lnTo>
                    <a:pt x="321056" y="22225"/>
                  </a:lnTo>
                  <a:lnTo>
                    <a:pt x="322313" y="23241"/>
                  </a:lnTo>
                  <a:lnTo>
                    <a:pt x="325120" y="23241"/>
                  </a:lnTo>
                  <a:lnTo>
                    <a:pt x="326390" y="22225"/>
                  </a:lnTo>
                  <a:lnTo>
                    <a:pt x="326910" y="19304"/>
                  </a:lnTo>
                  <a:lnTo>
                    <a:pt x="327406" y="16637"/>
                  </a:lnTo>
                  <a:close/>
                </a:path>
                <a:path w="404495" h="374014">
                  <a:moveTo>
                    <a:pt x="362229" y="370713"/>
                  </a:moveTo>
                  <a:lnTo>
                    <a:pt x="353568" y="370713"/>
                  </a:lnTo>
                  <a:lnTo>
                    <a:pt x="352475" y="370713"/>
                  </a:lnTo>
                  <a:lnTo>
                    <a:pt x="353568" y="371856"/>
                  </a:lnTo>
                  <a:lnTo>
                    <a:pt x="355219" y="373634"/>
                  </a:lnTo>
                  <a:lnTo>
                    <a:pt x="358013" y="374015"/>
                  </a:lnTo>
                  <a:lnTo>
                    <a:pt x="362077" y="371221"/>
                  </a:lnTo>
                  <a:lnTo>
                    <a:pt x="362229" y="370713"/>
                  </a:lnTo>
                  <a:close/>
                </a:path>
                <a:path w="404495" h="374014">
                  <a:moveTo>
                    <a:pt x="362839" y="368681"/>
                  </a:moveTo>
                  <a:lnTo>
                    <a:pt x="362470" y="367868"/>
                  </a:lnTo>
                  <a:lnTo>
                    <a:pt x="361823" y="366395"/>
                  </a:lnTo>
                  <a:lnTo>
                    <a:pt x="360299" y="362839"/>
                  </a:lnTo>
                  <a:lnTo>
                    <a:pt x="356870" y="359791"/>
                  </a:lnTo>
                  <a:lnTo>
                    <a:pt x="353072" y="358482"/>
                  </a:lnTo>
                  <a:lnTo>
                    <a:pt x="346583" y="356235"/>
                  </a:lnTo>
                  <a:lnTo>
                    <a:pt x="328168" y="351536"/>
                  </a:lnTo>
                  <a:lnTo>
                    <a:pt x="303911" y="346075"/>
                  </a:lnTo>
                  <a:lnTo>
                    <a:pt x="304304" y="346075"/>
                  </a:lnTo>
                  <a:lnTo>
                    <a:pt x="239395" y="335661"/>
                  </a:lnTo>
                  <a:lnTo>
                    <a:pt x="203454" y="329184"/>
                  </a:lnTo>
                  <a:lnTo>
                    <a:pt x="167005" y="323596"/>
                  </a:lnTo>
                  <a:lnTo>
                    <a:pt x="132588" y="316992"/>
                  </a:lnTo>
                  <a:lnTo>
                    <a:pt x="132334" y="316992"/>
                  </a:lnTo>
                  <a:lnTo>
                    <a:pt x="100330" y="312039"/>
                  </a:lnTo>
                  <a:lnTo>
                    <a:pt x="74142" y="307594"/>
                  </a:lnTo>
                  <a:lnTo>
                    <a:pt x="66014" y="306235"/>
                  </a:lnTo>
                  <a:lnTo>
                    <a:pt x="65252" y="306095"/>
                  </a:lnTo>
                  <a:lnTo>
                    <a:pt x="50800" y="303403"/>
                  </a:lnTo>
                  <a:lnTo>
                    <a:pt x="50673" y="303403"/>
                  </a:lnTo>
                  <a:lnTo>
                    <a:pt x="33401" y="300304"/>
                  </a:lnTo>
                  <a:lnTo>
                    <a:pt x="30645" y="299821"/>
                  </a:lnTo>
                  <a:lnTo>
                    <a:pt x="19964" y="297561"/>
                  </a:lnTo>
                  <a:lnTo>
                    <a:pt x="0" y="297942"/>
                  </a:lnTo>
                  <a:lnTo>
                    <a:pt x="3937" y="297942"/>
                  </a:lnTo>
                  <a:lnTo>
                    <a:pt x="1905" y="299974"/>
                  </a:lnTo>
                  <a:lnTo>
                    <a:pt x="1905" y="305054"/>
                  </a:lnTo>
                  <a:lnTo>
                    <a:pt x="4051" y="307340"/>
                  </a:lnTo>
                  <a:lnTo>
                    <a:pt x="10782" y="307340"/>
                  </a:lnTo>
                  <a:lnTo>
                    <a:pt x="19265" y="307594"/>
                  </a:lnTo>
                  <a:lnTo>
                    <a:pt x="30861" y="310515"/>
                  </a:lnTo>
                  <a:lnTo>
                    <a:pt x="31115" y="310515"/>
                  </a:lnTo>
                  <a:lnTo>
                    <a:pt x="71374" y="318389"/>
                  </a:lnTo>
                  <a:lnTo>
                    <a:pt x="98425" y="323215"/>
                  </a:lnTo>
                  <a:lnTo>
                    <a:pt x="129273" y="328218"/>
                  </a:lnTo>
                  <a:lnTo>
                    <a:pt x="130543" y="328472"/>
                  </a:lnTo>
                  <a:lnTo>
                    <a:pt x="130746" y="328472"/>
                  </a:lnTo>
                  <a:lnTo>
                    <a:pt x="166090" y="335661"/>
                  </a:lnTo>
                  <a:lnTo>
                    <a:pt x="165887" y="335661"/>
                  </a:lnTo>
                  <a:lnTo>
                    <a:pt x="201422" y="341376"/>
                  </a:lnTo>
                  <a:lnTo>
                    <a:pt x="237236" y="347980"/>
                  </a:lnTo>
                  <a:lnTo>
                    <a:pt x="237363" y="347980"/>
                  </a:lnTo>
                  <a:lnTo>
                    <a:pt x="302285" y="358660"/>
                  </a:lnTo>
                  <a:lnTo>
                    <a:pt x="342138" y="367563"/>
                  </a:lnTo>
                  <a:lnTo>
                    <a:pt x="352107" y="370306"/>
                  </a:lnTo>
                  <a:lnTo>
                    <a:pt x="352907" y="370306"/>
                  </a:lnTo>
                  <a:lnTo>
                    <a:pt x="362343" y="370306"/>
                  </a:lnTo>
                  <a:lnTo>
                    <a:pt x="362712" y="369062"/>
                  </a:lnTo>
                  <a:lnTo>
                    <a:pt x="362839" y="368681"/>
                  </a:lnTo>
                  <a:close/>
                </a:path>
                <a:path w="404495" h="374014">
                  <a:moveTo>
                    <a:pt x="404114" y="99187"/>
                  </a:moveTo>
                  <a:lnTo>
                    <a:pt x="402971" y="98044"/>
                  </a:lnTo>
                  <a:lnTo>
                    <a:pt x="400050" y="98044"/>
                  </a:lnTo>
                  <a:lnTo>
                    <a:pt x="398907" y="99187"/>
                  </a:lnTo>
                  <a:lnTo>
                    <a:pt x="398907" y="101981"/>
                  </a:lnTo>
                  <a:lnTo>
                    <a:pt x="400050" y="103124"/>
                  </a:lnTo>
                  <a:lnTo>
                    <a:pt x="402971" y="103124"/>
                  </a:lnTo>
                  <a:lnTo>
                    <a:pt x="404114" y="101981"/>
                  </a:lnTo>
                  <a:lnTo>
                    <a:pt x="404114" y="100584"/>
                  </a:lnTo>
                  <a:lnTo>
                    <a:pt x="404114" y="99187"/>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457837" y="1560194"/>
              <a:ext cx="227706" cy="218947"/>
            </a:xfrm>
            <a:prstGeom prst="rect">
              <a:avLst/>
            </a:prstGeom>
          </p:spPr>
        </p:pic>
        <p:pic>
          <p:nvPicPr>
            <p:cNvPr id="6" name="object 6"/>
            <p:cNvPicPr/>
            <p:nvPr/>
          </p:nvPicPr>
          <p:blipFill>
            <a:blip r:embed="rId4" cstate="print"/>
            <a:stretch>
              <a:fillRect/>
            </a:stretch>
          </p:blipFill>
          <p:spPr>
            <a:xfrm>
              <a:off x="681964" y="2957703"/>
              <a:ext cx="211760" cy="233172"/>
            </a:xfrm>
            <a:prstGeom prst="rect">
              <a:avLst/>
            </a:prstGeom>
          </p:spPr>
        </p:pic>
        <p:pic>
          <p:nvPicPr>
            <p:cNvPr id="7" name="object 7"/>
            <p:cNvPicPr/>
            <p:nvPr/>
          </p:nvPicPr>
          <p:blipFill>
            <a:blip r:embed="rId5" cstate="print"/>
            <a:stretch>
              <a:fillRect/>
            </a:stretch>
          </p:blipFill>
          <p:spPr>
            <a:xfrm>
              <a:off x="974725" y="3015996"/>
              <a:ext cx="92361" cy="34416"/>
            </a:xfrm>
            <a:prstGeom prst="rect">
              <a:avLst/>
            </a:prstGeom>
          </p:spPr>
        </p:pic>
        <p:pic>
          <p:nvPicPr>
            <p:cNvPr id="8" name="object 8"/>
            <p:cNvPicPr/>
            <p:nvPr/>
          </p:nvPicPr>
          <p:blipFill>
            <a:blip r:embed="rId6" cstate="print"/>
            <a:stretch>
              <a:fillRect/>
            </a:stretch>
          </p:blipFill>
          <p:spPr>
            <a:xfrm>
              <a:off x="778713" y="3566033"/>
              <a:ext cx="800912" cy="474217"/>
            </a:xfrm>
            <a:prstGeom prst="rect">
              <a:avLst/>
            </a:prstGeom>
          </p:spPr>
        </p:pic>
        <p:pic>
          <p:nvPicPr>
            <p:cNvPr id="9" name="object 9"/>
            <p:cNvPicPr/>
            <p:nvPr/>
          </p:nvPicPr>
          <p:blipFill>
            <a:blip r:embed="rId7" cstate="print"/>
            <a:stretch>
              <a:fillRect/>
            </a:stretch>
          </p:blipFill>
          <p:spPr>
            <a:xfrm>
              <a:off x="326847" y="3134106"/>
              <a:ext cx="106946" cy="84836"/>
            </a:xfrm>
            <a:prstGeom prst="rect">
              <a:avLst/>
            </a:prstGeom>
          </p:spPr>
        </p:pic>
        <p:pic>
          <p:nvPicPr>
            <p:cNvPr id="10" name="object 10"/>
            <p:cNvPicPr/>
            <p:nvPr/>
          </p:nvPicPr>
          <p:blipFill>
            <a:blip r:embed="rId8" cstate="print"/>
            <a:stretch>
              <a:fillRect/>
            </a:stretch>
          </p:blipFill>
          <p:spPr>
            <a:xfrm>
              <a:off x="248894" y="2092833"/>
              <a:ext cx="1259738" cy="977900"/>
            </a:xfrm>
            <a:prstGeom prst="rect">
              <a:avLst/>
            </a:prstGeom>
          </p:spPr>
        </p:pic>
        <p:pic>
          <p:nvPicPr>
            <p:cNvPr id="11" name="object 11"/>
            <p:cNvPicPr/>
            <p:nvPr/>
          </p:nvPicPr>
          <p:blipFill>
            <a:blip r:embed="rId9" cstate="print"/>
            <a:stretch>
              <a:fillRect/>
            </a:stretch>
          </p:blipFill>
          <p:spPr>
            <a:xfrm>
              <a:off x="472408" y="4017644"/>
              <a:ext cx="165871" cy="145923"/>
            </a:xfrm>
            <a:prstGeom prst="rect">
              <a:avLst/>
            </a:prstGeom>
          </p:spPr>
        </p:pic>
        <p:sp>
          <p:nvSpPr>
            <p:cNvPr id="12" name="object 12"/>
            <p:cNvSpPr/>
            <p:nvPr/>
          </p:nvSpPr>
          <p:spPr>
            <a:xfrm>
              <a:off x="2805048" y="3345180"/>
              <a:ext cx="86995" cy="1486535"/>
            </a:xfrm>
            <a:custGeom>
              <a:avLst/>
              <a:gdLst/>
              <a:ahLst/>
              <a:cxnLst/>
              <a:rect l="l" t="t" r="r" b="b"/>
              <a:pathLst>
                <a:path w="86994" h="1486535">
                  <a:moveTo>
                    <a:pt x="46445" y="1485809"/>
                  </a:moveTo>
                  <a:lnTo>
                    <a:pt x="47942" y="1486408"/>
                  </a:lnTo>
                  <a:lnTo>
                    <a:pt x="44958" y="1486408"/>
                  </a:lnTo>
                  <a:lnTo>
                    <a:pt x="50292" y="1486154"/>
                  </a:lnTo>
                  <a:lnTo>
                    <a:pt x="53339" y="1486154"/>
                  </a:lnTo>
                  <a:lnTo>
                    <a:pt x="46445" y="1485809"/>
                  </a:lnTo>
                  <a:close/>
                </a:path>
                <a:path w="86994" h="1486535">
                  <a:moveTo>
                    <a:pt x="56536" y="1485809"/>
                  </a:moveTo>
                  <a:lnTo>
                    <a:pt x="54859" y="1485809"/>
                  </a:lnTo>
                  <a:lnTo>
                    <a:pt x="50291" y="1486154"/>
                  </a:lnTo>
                  <a:lnTo>
                    <a:pt x="51479" y="1486154"/>
                  </a:lnTo>
                  <a:lnTo>
                    <a:pt x="55880" y="1486408"/>
                  </a:lnTo>
                  <a:lnTo>
                    <a:pt x="56536" y="1485809"/>
                  </a:lnTo>
                  <a:close/>
                </a:path>
                <a:path w="86994" h="1486535">
                  <a:moveTo>
                    <a:pt x="44316" y="1484233"/>
                  </a:moveTo>
                  <a:lnTo>
                    <a:pt x="45355" y="1485373"/>
                  </a:lnTo>
                  <a:lnTo>
                    <a:pt x="46445" y="1485809"/>
                  </a:lnTo>
                  <a:lnTo>
                    <a:pt x="53339" y="1486154"/>
                  </a:lnTo>
                  <a:lnTo>
                    <a:pt x="50291" y="1486154"/>
                  </a:lnTo>
                  <a:lnTo>
                    <a:pt x="54859" y="1485809"/>
                  </a:lnTo>
                  <a:lnTo>
                    <a:pt x="56536" y="1485809"/>
                  </a:lnTo>
                  <a:lnTo>
                    <a:pt x="57690" y="1484757"/>
                  </a:lnTo>
                  <a:lnTo>
                    <a:pt x="46355" y="1484757"/>
                  </a:lnTo>
                  <a:lnTo>
                    <a:pt x="44957" y="1484376"/>
                  </a:lnTo>
                  <a:lnTo>
                    <a:pt x="44316" y="1484233"/>
                  </a:lnTo>
                  <a:close/>
                </a:path>
                <a:path w="86994" h="1486535">
                  <a:moveTo>
                    <a:pt x="45355" y="1485373"/>
                  </a:moveTo>
                  <a:lnTo>
                    <a:pt x="45753" y="1485809"/>
                  </a:lnTo>
                  <a:lnTo>
                    <a:pt x="46445" y="1485809"/>
                  </a:lnTo>
                  <a:lnTo>
                    <a:pt x="45355" y="1485373"/>
                  </a:lnTo>
                  <a:close/>
                </a:path>
                <a:path w="86994" h="1486535">
                  <a:moveTo>
                    <a:pt x="57807" y="1484757"/>
                  </a:moveTo>
                  <a:lnTo>
                    <a:pt x="57014" y="1485373"/>
                  </a:lnTo>
                  <a:lnTo>
                    <a:pt x="56536" y="1485809"/>
                  </a:lnTo>
                  <a:lnTo>
                    <a:pt x="56878" y="1485809"/>
                  </a:lnTo>
                  <a:lnTo>
                    <a:pt x="57807" y="1484757"/>
                  </a:lnTo>
                  <a:close/>
                </a:path>
                <a:path w="86994" h="1486535">
                  <a:moveTo>
                    <a:pt x="42384" y="1482471"/>
                  </a:moveTo>
                  <a:lnTo>
                    <a:pt x="42626" y="1482864"/>
                  </a:lnTo>
                  <a:lnTo>
                    <a:pt x="43180" y="1483487"/>
                  </a:lnTo>
                  <a:lnTo>
                    <a:pt x="45200" y="1485373"/>
                  </a:lnTo>
                  <a:lnTo>
                    <a:pt x="45355" y="1485373"/>
                  </a:lnTo>
                  <a:lnTo>
                    <a:pt x="43068" y="1482864"/>
                  </a:lnTo>
                  <a:lnTo>
                    <a:pt x="42384" y="1482471"/>
                  </a:lnTo>
                  <a:close/>
                </a:path>
                <a:path w="86994" h="1486535">
                  <a:moveTo>
                    <a:pt x="42799" y="1460650"/>
                  </a:moveTo>
                  <a:lnTo>
                    <a:pt x="40767" y="1461389"/>
                  </a:lnTo>
                  <a:lnTo>
                    <a:pt x="38100" y="1462532"/>
                  </a:lnTo>
                  <a:lnTo>
                    <a:pt x="36194" y="1465199"/>
                  </a:lnTo>
                  <a:lnTo>
                    <a:pt x="36194" y="1472819"/>
                  </a:lnTo>
                  <a:lnTo>
                    <a:pt x="37718" y="1477772"/>
                  </a:lnTo>
                  <a:lnTo>
                    <a:pt x="39576" y="1480566"/>
                  </a:lnTo>
                  <a:lnTo>
                    <a:pt x="40767" y="1482471"/>
                  </a:lnTo>
                  <a:lnTo>
                    <a:pt x="42671" y="1483868"/>
                  </a:lnTo>
                  <a:lnTo>
                    <a:pt x="44957" y="1484376"/>
                  </a:lnTo>
                  <a:lnTo>
                    <a:pt x="46355" y="1484757"/>
                  </a:lnTo>
                  <a:lnTo>
                    <a:pt x="45445" y="1484233"/>
                  </a:lnTo>
                  <a:lnTo>
                    <a:pt x="43979" y="1484233"/>
                  </a:lnTo>
                  <a:lnTo>
                    <a:pt x="43180" y="1483487"/>
                  </a:lnTo>
                  <a:lnTo>
                    <a:pt x="42276" y="1482471"/>
                  </a:lnTo>
                  <a:lnTo>
                    <a:pt x="42709" y="1482471"/>
                  </a:lnTo>
                  <a:lnTo>
                    <a:pt x="41782" y="1481455"/>
                  </a:lnTo>
                  <a:lnTo>
                    <a:pt x="41875" y="1479550"/>
                  </a:lnTo>
                  <a:lnTo>
                    <a:pt x="41999" y="1476978"/>
                  </a:lnTo>
                  <a:lnTo>
                    <a:pt x="42114" y="1474597"/>
                  </a:lnTo>
                  <a:lnTo>
                    <a:pt x="42163" y="1473581"/>
                  </a:lnTo>
                  <a:lnTo>
                    <a:pt x="42671" y="1471803"/>
                  </a:lnTo>
                  <a:lnTo>
                    <a:pt x="42799" y="1471633"/>
                  </a:lnTo>
                  <a:lnTo>
                    <a:pt x="42799" y="1460650"/>
                  </a:lnTo>
                  <a:close/>
                </a:path>
                <a:path w="86994" h="1486535">
                  <a:moveTo>
                    <a:pt x="42799" y="1471633"/>
                  </a:moveTo>
                  <a:lnTo>
                    <a:pt x="42671" y="1471803"/>
                  </a:lnTo>
                  <a:lnTo>
                    <a:pt x="42163" y="1473581"/>
                  </a:lnTo>
                  <a:lnTo>
                    <a:pt x="42114" y="1474597"/>
                  </a:lnTo>
                  <a:lnTo>
                    <a:pt x="41999" y="1476978"/>
                  </a:lnTo>
                  <a:lnTo>
                    <a:pt x="41875" y="1479550"/>
                  </a:lnTo>
                  <a:lnTo>
                    <a:pt x="41782" y="1481455"/>
                  </a:lnTo>
                  <a:lnTo>
                    <a:pt x="43068" y="1482864"/>
                  </a:lnTo>
                  <a:lnTo>
                    <a:pt x="46355" y="1484757"/>
                  </a:lnTo>
                  <a:lnTo>
                    <a:pt x="57690" y="1484757"/>
                  </a:lnTo>
                  <a:lnTo>
                    <a:pt x="58665" y="1483868"/>
                  </a:lnTo>
                  <a:lnTo>
                    <a:pt x="58927" y="1483487"/>
                  </a:lnTo>
                  <a:lnTo>
                    <a:pt x="60232" y="1482008"/>
                  </a:lnTo>
                  <a:lnTo>
                    <a:pt x="60340" y="1480566"/>
                  </a:lnTo>
                  <a:lnTo>
                    <a:pt x="59181" y="1480566"/>
                  </a:lnTo>
                  <a:lnTo>
                    <a:pt x="60578" y="1475359"/>
                  </a:lnTo>
                  <a:lnTo>
                    <a:pt x="60731" y="1475359"/>
                  </a:lnTo>
                  <a:lnTo>
                    <a:pt x="60788" y="1474597"/>
                  </a:lnTo>
                  <a:lnTo>
                    <a:pt x="42799" y="1474597"/>
                  </a:lnTo>
                  <a:lnTo>
                    <a:pt x="42799" y="1471633"/>
                  </a:lnTo>
                  <a:close/>
                </a:path>
                <a:path w="86994" h="1486535">
                  <a:moveTo>
                    <a:pt x="43068" y="1482864"/>
                  </a:moveTo>
                  <a:lnTo>
                    <a:pt x="44316" y="1484233"/>
                  </a:lnTo>
                  <a:lnTo>
                    <a:pt x="45445" y="1484233"/>
                  </a:lnTo>
                  <a:lnTo>
                    <a:pt x="43068" y="1482864"/>
                  </a:lnTo>
                  <a:close/>
                </a:path>
                <a:path w="86994" h="1486535">
                  <a:moveTo>
                    <a:pt x="60232" y="1482008"/>
                  </a:moveTo>
                  <a:lnTo>
                    <a:pt x="58591" y="1483868"/>
                  </a:lnTo>
                  <a:lnTo>
                    <a:pt x="59083" y="1483487"/>
                  </a:lnTo>
                  <a:lnTo>
                    <a:pt x="60198" y="1482471"/>
                  </a:lnTo>
                  <a:lnTo>
                    <a:pt x="60232" y="1482008"/>
                  </a:lnTo>
                  <a:close/>
                </a:path>
                <a:path w="86994" h="1486535">
                  <a:moveTo>
                    <a:pt x="42709" y="1482471"/>
                  </a:moveTo>
                  <a:lnTo>
                    <a:pt x="42384" y="1482471"/>
                  </a:lnTo>
                  <a:lnTo>
                    <a:pt x="43068" y="1482864"/>
                  </a:lnTo>
                  <a:lnTo>
                    <a:pt x="42709" y="1482471"/>
                  </a:lnTo>
                  <a:close/>
                </a:path>
                <a:path w="86994" h="1486535">
                  <a:moveTo>
                    <a:pt x="60650" y="1477772"/>
                  </a:moveTo>
                  <a:lnTo>
                    <a:pt x="60417" y="1479550"/>
                  </a:lnTo>
                  <a:lnTo>
                    <a:pt x="60340" y="1480566"/>
                  </a:lnTo>
                  <a:lnTo>
                    <a:pt x="60232" y="1482008"/>
                  </a:lnTo>
                  <a:lnTo>
                    <a:pt x="60720" y="1481455"/>
                  </a:lnTo>
                  <a:lnTo>
                    <a:pt x="60650" y="1477772"/>
                  </a:lnTo>
                  <a:close/>
                </a:path>
                <a:path w="86994" h="1486535">
                  <a:moveTo>
                    <a:pt x="60578" y="1475359"/>
                  </a:moveTo>
                  <a:lnTo>
                    <a:pt x="59181" y="1480566"/>
                  </a:lnTo>
                  <a:lnTo>
                    <a:pt x="59943" y="1479550"/>
                  </a:lnTo>
                  <a:lnTo>
                    <a:pt x="60588" y="1477265"/>
                  </a:lnTo>
                  <a:lnTo>
                    <a:pt x="60578" y="1475359"/>
                  </a:lnTo>
                  <a:close/>
                </a:path>
                <a:path w="86994" h="1486535">
                  <a:moveTo>
                    <a:pt x="60550" y="1477772"/>
                  </a:moveTo>
                  <a:lnTo>
                    <a:pt x="59943" y="1479550"/>
                  </a:lnTo>
                  <a:lnTo>
                    <a:pt x="59181" y="1480566"/>
                  </a:lnTo>
                  <a:lnTo>
                    <a:pt x="60340" y="1480566"/>
                  </a:lnTo>
                  <a:lnTo>
                    <a:pt x="60550" y="1477772"/>
                  </a:lnTo>
                  <a:close/>
                </a:path>
                <a:path w="86994" h="1486535">
                  <a:moveTo>
                    <a:pt x="61324" y="1467866"/>
                  </a:moveTo>
                  <a:lnTo>
                    <a:pt x="57150" y="1467866"/>
                  </a:lnTo>
                  <a:lnTo>
                    <a:pt x="60959" y="1472311"/>
                  </a:lnTo>
                  <a:lnTo>
                    <a:pt x="60864" y="1473581"/>
                  </a:lnTo>
                  <a:lnTo>
                    <a:pt x="60788" y="1474597"/>
                  </a:lnTo>
                  <a:lnTo>
                    <a:pt x="60731" y="1475359"/>
                  </a:lnTo>
                  <a:lnTo>
                    <a:pt x="60609" y="1476978"/>
                  </a:lnTo>
                  <a:lnTo>
                    <a:pt x="60839" y="1476375"/>
                  </a:lnTo>
                  <a:lnTo>
                    <a:pt x="61340" y="1474597"/>
                  </a:lnTo>
                  <a:lnTo>
                    <a:pt x="61324" y="1467866"/>
                  </a:lnTo>
                  <a:close/>
                </a:path>
                <a:path w="86994" h="1486535">
                  <a:moveTo>
                    <a:pt x="60731" y="1475359"/>
                  </a:moveTo>
                  <a:lnTo>
                    <a:pt x="60578" y="1475359"/>
                  </a:lnTo>
                  <a:lnTo>
                    <a:pt x="60578" y="1476375"/>
                  </a:lnTo>
                  <a:lnTo>
                    <a:pt x="60731" y="1475359"/>
                  </a:lnTo>
                  <a:close/>
                </a:path>
                <a:path w="86994" h="1486535">
                  <a:moveTo>
                    <a:pt x="44576" y="1469263"/>
                  </a:moveTo>
                  <a:lnTo>
                    <a:pt x="42799" y="1471633"/>
                  </a:lnTo>
                  <a:lnTo>
                    <a:pt x="42799" y="1474597"/>
                  </a:lnTo>
                  <a:lnTo>
                    <a:pt x="44576" y="1469263"/>
                  </a:lnTo>
                  <a:close/>
                </a:path>
                <a:path w="86994" h="1486535">
                  <a:moveTo>
                    <a:pt x="54534" y="1469263"/>
                  </a:moveTo>
                  <a:lnTo>
                    <a:pt x="44576" y="1469263"/>
                  </a:lnTo>
                  <a:lnTo>
                    <a:pt x="42799" y="1474597"/>
                  </a:lnTo>
                  <a:lnTo>
                    <a:pt x="60788" y="1474597"/>
                  </a:lnTo>
                  <a:lnTo>
                    <a:pt x="60864" y="1473581"/>
                  </a:lnTo>
                  <a:lnTo>
                    <a:pt x="60959" y="1472311"/>
                  </a:lnTo>
                  <a:lnTo>
                    <a:pt x="59109" y="1470152"/>
                  </a:lnTo>
                  <a:lnTo>
                    <a:pt x="56514" y="1470152"/>
                  </a:lnTo>
                  <a:lnTo>
                    <a:pt x="54534" y="1469263"/>
                  </a:lnTo>
                  <a:close/>
                </a:path>
                <a:path w="86994" h="1486535">
                  <a:moveTo>
                    <a:pt x="43561" y="1460373"/>
                  </a:moveTo>
                  <a:lnTo>
                    <a:pt x="42799" y="1460650"/>
                  </a:lnTo>
                  <a:lnTo>
                    <a:pt x="42799" y="1471633"/>
                  </a:lnTo>
                  <a:lnTo>
                    <a:pt x="44576" y="1469263"/>
                  </a:lnTo>
                  <a:lnTo>
                    <a:pt x="54534" y="1469263"/>
                  </a:lnTo>
                  <a:lnTo>
                    <a:pt x="50292" y="1467358"/>
                  </a:lnTo>
                  <a:lnTo>
                    <a:pt x="51688" y="1467358"/>
                  </a:lnTo>
                  <a:lnTo>
                    <a:pt x="49402" y="1466215"/>
                  </a:lnTo>
                  <a:lnTo>
                    <a:pt x="51173" y="1466215"/>
                  </a:lnTo>
                  <a:lnTo>
                    <a:pt x="48768" y="1463294"/>
                  </a:lnTo>
                  <a:lnTo>
                    <a:pt x="46736" y="1461135"/>
                  </a:lnTo>
                  <a:lnTo>
                    <a:pt x="43561" y="1460373"/>
                  </a:lnTo>
                  <a:close/>
                </a:path>
                <a:path w="86994" h="1486535">
                  <a:moveTo>
                    <a:pt x="50292" y="1467358"/>
                  </a:moveTo>
                  <a:lnTo>
                    <a:pt x="56514" y="1470152"/>
                  </a:lnTo>
                  <a:lnTo>
                    <a:pt x="55499" y="1469009"/>
                  </a:lnTo>
                  <a:lnTo>
                    <a:pt x="54356" y="1468374"/>
                  </a:lnTo>
                  <a:lnTo>
                    <a:pt x="53720" y="1468374"/>
                  </a:lnTo>
                  <a:lnTo>
                    <a:pt x="52141" y="1467584"/>
                  </a:lnTo>
                  <a:lnTo>
                    <a:pt x="52520" y="1467584"/>
                  </a:lnTo>
                  <a:lnTo>
                    <a:pt x="50292" y="1467358"/>
                  </a:lnTo>
                  <a:close/>
                </a:path>
                <a:path w="86994" h="1486535">
                  <a:moveTo>
                    <a:pt x="61306" y="1460373"/>
                  </a:moveTo>
                  <a:lnTo>
                    <a:pt x="43561" y="1460373"/>
                  </a:lnTo>
                  <a:lnTo>
                    <a:pt x="46736" y="1461135"/>
                  </a:lnTo>
                  <a:lnTo>
                    <a:pt x="48768" y="1463294"/>
                  </a:lnTo>
                  <a:lnTo>
                    <a:pt x="51181" y="1466215"/>
                  </a:lnTo>
                  <a:lnTo>
                    <a:pt x="52527" y="1467358"/>
                  </a:lnTo>
                  <a:lnTo>
                    <a:pt x="55499" y="1469009"/>
                  </a:lnTo>
                  <a:lnTo>
                    <a:pt x="56514" y="1470152"/>
                  </a:lnTo>
                  <a:lnTo>
                    <a:pt x="59109" y="1470152"/>
                  </a:lnTo>
                  <a:lnTo>
                    <a:pt x="57150" y="1467866"/>
                  </a:lnTo>
                  <a:lnTo>
                    <a:pt x="61324" y="1467866"/>
                  </a:lnTo>
                  <a:lnTo>
                    <a:pt x="61306" y="1460373"/>
                  </a:lnTo>
                  <a:close/>
                </a:path>
                <a:path w="86994" h="1486535">
                  <a:moveTo>
                    <a:pt x="49402" y="1466215"/>
                  </a:moveTo>
                  <a:lnTo>
                    <a:pt x="53720" y="1468374"/>
                  </a:lnTo>
                  <a:lnTo>
                    <a:pt x="52525" y="1467358"/>
                  </a:lnTo>
                  <a:lnTo>
                    <a:pt x="50926" y="1466469"/>
                  </a:lnTo>
                  <a:lnTo>
                    <a:pt x="49402" y="1466215"/>
                  </a:lnTo>
                  <a:close/>
                </a:path>
                <a:path w="86994" h="1486535">
                  <a:moveTo>
                    <a:pt x="52791" y="1467584"/>
                  </a:moveTo>
                  <a:lnTo>
                    <a:pt x="53720" y="1468374"/>
                  </a:lnTo>
                  <a:lnTo>
                    <a:pt x="54356" y="1468374"/>
                  </a:lnTo>
                  <a:lnTo>
                    <a:pt x="53441" y="1467866"/>
                  </a:lnTo>
                  <a:lnTo>
                    <a:pt x="57150" y="1467866"/>
                  </a:lnTo>
                  <a:lnTo>
                    <a:pt x="52791" y="1467584"/>
                  </a:lnTo>
                  <a:close/>
                </a:path>
                <a:path w="86994" h="1486535">
                  <a:moveTo>
                    <a:pt x="52527" y="1467358"/>
                  </a:moveTo>
                  <a:lnTo>
                    <a:pt x="52791" y="1467584"/>
                  </a:lnTo>
                  <a:lnTo>
                    <a:pt x="57150" y="1467866"/>
                  </a:lnTo>
                  <a:lnTo>
                    <a:pt x="53441" y="1467866"/>
                  </a:lnTo>
                  <a:lnTo>
                    <a:pt x="52527" y="1467358"/>
                  </a:lnTo>
                  <a:close/>
                </a:path>
                <a:path w="86994" h="1486535">
                  <a:moveTo>
                    <a:pt x="51688" y="1467358"/>
                  </a:moveTo>
                  <a:lnTo>
                    <a:pt x="50292" y="1467358"/>
                  </a:lnTo>
                  <a:lnTo>
                    <a:pt x="52520" y="1467584"/>
                  </a:lnTo>
                  <a:lnTo>
                    <a:pt x="52141" y="1467584"/>
                  </a:lnTo>
                  <a:lnTo>
                    <a:pt x="51688" y="1467358"/>
                  </a:lnTo>
                  <a:close/>
                </a:path>
                <a:path w="86994" h="1486535">
                  <a:moveTo>
                    <a:pt x="51479" y="1466469"/>
                  </a:moveTo>
                  <a:lnTo>
                    <a:pt x="51875" y="1466936"/>
                  </a:lnTo>
                  <a:lnTo>
                    <a:pt x="52000" y="1467065"/>
                  </a:lnTo>
                  <a:lnTo>
                    <a:pt x="52527" y="1467358"/>
                  </a:lnTo>
                  <a:lnTo>
                    <a:pt x="51479" y="1466469"/>
                  </a:lnTo>
                  <a:close/>
                </a:path>
                <a:path w="86994" h="1486535">
                  <a:moveTo>
                    <a:pt x="51181" y="1466215"/>
                  </a:moveTo>
                  <a:lnTo>
                    <a:pt x="49402" y="1466215"/>
                  </a:lnTo>
                  <a:lnTo>
                    <a:pt x="50926" y="1466469"/>
                  </a:lnTo>
                  <a:lnTo>
                    <a:pt x="51768" y="1466936"/>
                  </a:lnTo>
                  <a:lnTo>
                    <a:pt x="51181" y="1466215"/>
                  </a:lnTo>
                  <a:close/>
                </a:path>
                <a:path w="86994" h="1486535">
                  <a:moveTo>
                    <a:pt x="84842" y="1334643"/>
                  </a:moveTo>
                  <a:lnTo>
                    <a:pt x="66293" y="1334643"/>
                  </a:lnTo>
                  <a:lnTo>
                    <a:pt x="63927" y="1340866"/>
                  </a:lnTo>
                  <a:lnTo>
                    <a:pt x="63373" y="1342517"/>
                  </a:lnTo>
                  <a:lnTo>
                    <a:pt x="63134" y="1343054"/>
                  </a:lnTo>
                  <a:lnTo>
                    <a:pt x="62782" y="1343660"/>
                  </a:lnTo>
                  <a:lnTo>
                    <a:pt x="60468" y="1348138"/>
                  </a:lnTo>
                  <a:lnTo>
                    <a:pt x="55371" y="1357376"/>
                  </a:lnTo>
                  <a:lnTo>
                    <a:pt x="51053" y="1365631"/>
                  </a:lnTo>
                  <a:lnTo>
                    <a:pt x="50292" y="1367790"/>
                  </a:lnTo>
                  <a:lnTo>
                    <a:pt x="48132" y="1377188"/>
                  </a:lnTo>
                  <a:lnTo>
                    <a:pt x="48132" y="1377442"/>
                  </a:lnTo>
                  <a:lnTo>
                    <a:pt x="45593" y="1390015"/>
                  </a:lnTo>
                  <a:lnTo>
                    <a:pt x="45465" y="1390904"/>
                  </a:lnTo>
                  <a:lnTo>
                    <a:pt x="43942" y="1404874"/>
                  </a:lnTo>
                  <a:lnTo>
                    <a:pt x="43849" y="1406527"/>
                  </a:lnTo>
                  <a:lnTo>
                    <a:pt x="42799" y="1421003"/>
                  </a:lnTo>
                  <a:lnTo>
                    <a:pt x="42799" y="1460650"/>
                  </a:lnTo>
                  <a:lnTo>
                    <a:pt x="43561" y="1460373"/>
                  </a:lnTo>
                  <a:lnTo>
                    <a:pt x="61306" y="1460373"/>
                  </a:lnTo>
                  <a:lnTo>
                    <a:pt x="61295" y="1421003"/>
                  </a:lnTo>
                  <a:lnTo>
                    <a:pt x="64138" y="1390904"/>
                  </a:lnTo>
                  <a:lnTo>
                    <a:pt x="65743" y="1382541"/>
                  </a:lnTo>
                  <a:lnTo>
                    <a:pt x="67669" y="1374140"/>
                  </a:lnTo>
                  <a:lnTo>
                    <a:pt x="67309" y="1374140"/>
                  </a:lnTo>
                  <a:lnTo>
                    <a:pt x="68199" y="1371854"/>
                  </a:lnTo>
                  <a:lnTo>
                    <a:pt x="68487" y="1371854"/>
                  </a:lnTo>
                  <a:lnTo>
                    <a:pt x="69149" y="1370569"/>
                  </a:lnTo>
                  <a:lnTo>
                    <a:pt x="70661" y="1367790"/>
                  </a:lnTo>
                  <a:lnTo>
                    <a:pt x="71524" y="1365958"/>
                  </a:lnTo>
                  <a:lnTo>
                    <a:pt x="71734" y="1365815"/>
                  </a:lnTo>
                  <a:lnTo>
                    <a:pt x="75564" y="1358773"/>
                  </a:lnTo>
                  <a:lnTo>
                    <a:pt x="83438" y="1339977"/>
                  </a:lnTo>
                  <a:lnTo>
                    <a:pt x="84842" y="1334643"/>
                  </a:lnTo>
                  <a:close/>
                </a:path>
                <a:path w="86994" h="1486535">
                  <a:moveTo>
                    <a:pt x="68199" y="1371854"/>
                  </a:moveTo>
                  <a:lnTo>
                    <a:pt x="67309" y="1374140"/>
                  </a:lnTo>
                  <a:lnTo>
                    <a:pt x="67956" y="1372884"/>
                  </a:lnTo>
                  <a:lnTo>
                    <a:pt x="68199" y="1371854"/>
                  </a:lnTo>
                  <a:close/>
                </a:path>
                <a:path w="86994" h="1486535">
                  <a:moveTo>
                    <a:pt x="67956" y="1372884"/>
                  </a:moveTo>
                  <a:lnTo>
                    <a:pt x="67309" y="1374140"/>
                  </a:lnTo>
                  <a:lnTo>
                    <a:pt x="67669" y="1374140"/>
                  </a:lnTo>
                  <a:lnTo>
                    <a:pt x="67956" y="1372884"/>
                  </a:lnTo>
                  <a:close/>
                </a:path>
                <a:path w="86994" h="1486535">
                  <a:moveTo>
                    <a:pt x="68487" y="1371854"/>
                  </a:moveTo>
                  <a:lnTo>
                    <a:pt x="68199" y="1371854"/>
                  </a:lnTo>
                  <a:lnTo>
                    <a:pt x="67956" y="1372884"/>
                  </a:lnTo>
                  <a:lnTo>
                    <a:pt x="68487" y="1371854"/>
                  </a:lnTo>
                  <a:close/>
                </a:path>
                <a:path w="86994" h="1486535">
                  <a:moveTo>
                    <a:pt x="71734" y="1365815"/>
                  </a:moveTo>
                  <a:lnTo>
                    <a:pt x="71524" y="1365958"/>
                  </a:lnTo>
                  <a:lnTo>
                    <a:pt x="70581" y="1367790"/>
                  </a:lnTo>
                  <a:lnTo>
                    <a:pt x="71656" y="1365958"/>
                  </a:lnTo>
                  <a:lnTo>
                    <a:pt x="71734" y="1365815"/>
                  </a:lnTo>
                  <a:close/>
                </a:path>
                <a:path w="86994" h="1486535">
                  <a:moveTo>
                    <a:pt x="68389" y="1326451"/>
                  </a:moveTo>
                  <a:lnTo>
                    <a:pt x="65909" y="1335546"/>
                  </a:lnTo>
                  <a:lnTo>
                    <a:pt x="66293" y="1334643"/>
                  </a:lnTo>
                  <a:lnTo>
                    <a:pt x="84842" y="1334643"/>
                  </a:lnTo>
                  <a:lnTo>
                    <a:pt x="85978" y="1330325"/>
                  </a:lnTo>
                  <a:lnTo>
                    <a:pt x="86232" y="1328547"/>
                  </a:lnTo>
                  <a:lnTo>
                    <a:pt x="86282" y="1327531"/>
                  </a:lnTo>
                  <a:lnTo>
                    <a:pt x="68325" y="1327531"/>
                  </a:lnTo>
                  <a:lnTo>
                    <a:pt x="68389" y="1326451"/>
                  </a:lnTo>
                  <a:close/>
                </a:path>
                <a:path w="86994" h="1486535">
                  <a:moveTo>
                    <a:pt x="86369" y="1325753"/>
                  </a:moveTo>
                  <a:lnTo>
                    <a:pt x="68580" y="1325753"/>
                  </a:lnTo>
                  <a:lnTo>
                    <a:pt x="68325" y="1327531"/>
                  </a:lnTo>
                  <a:lnTo>
                    <a:pt x="86282" y="1327531"/>
                  </a:lnTo>
                  <a:lnTo>
                    <a:pt x="86369" y="1325753"/>
                  </a:lnTo>
                  <a:close/>
                </a:path>
                <a:path w="86994" h="1486535">
                  <a:moveTo>
                    <a:pt x="86032" y="1300734"/>
                  </a:moveTo>
                  <a:lnTo>
                    <a:pt x="68452" y="1300734"/>
                  </a:lnTo>
                  <a:lnTo>
                    <a:pt x="68706" y="1302385"/>
                  </a:lnTo>
                  <a:lnTo>
                    <a:pt x="68524" y="1302385"/>
                  </a:lnTo>
                  <a:lnTo>
                    <a:pt x="69087" y="1314577"/>
                  </a:lnTo>
                  <a:lnTo>
                    <a:pt x="68430" y="1325753"/>
                  </a:lnTo>
                  <a:lnTo>
                    <a:pt x="68389" y="1326451"/>
                  </a:lnTo>
                  <a:lnTo>
                    <a:pt x="68580" y="1325753"/>
                  </a:lnTo>
                  <a:lnTo>
                    <a:pt x="86369" y="1325753"/>
                  </a:lnTo>
                  <a:lnTo>
                    <a:pt x="86868" y="1315593"/>
                  </a:lnTo>
                  <a:lnTo>
                    <a:pt x="86868" y="1314577"/>
                  </a:lnTo>
                  <a:lnTo>
                    <a:pt x="86132" y="1302385"/>
                  </a:lnTo>
                  <a:lnTo>
                    <a:pt x="68706" y="1302385"/>
                  </a:lnTo>
                  <a:lnTo>
                    <a:pt x="68483" y="1301453"/>
                  </a:lnTo>
                  <a:lnTo>
                    <a:pt x="86076" y="1301453"/>
                  </a:lnTo>
                  <a:lnTo>
                    <a:pt x="86032" y="1300734"/>
                  </a:lnTo>
                  <a:close/>
                </a:path>
                <a:path w="86994" h="1486535">
                  <a:moveTo>
                    <a:pt x="60006" y="139827"/>
                  </a:moveTo>
                  <a:lnTo>
                    <a:pt x="46355" y="139827"/>
                  </a:lnTo>
                  <a:lnTo>
                    <a:pt x="49345" y="186055"/>
                  </a:lnTo>
                  <a:lnTo>
                    <a:pt x="49396" y="186944"/>
                  </a:lnTo>
                  <a:lnTo>
                    <a:pt x="48640" y="244729"/>
                  </a:lnTo>
                  <a:lnTo>
                    <a:pt x="44068" y="316357"/>
                  </a:lnTo>
                  <a:lnTo>
                    <a:pt x="39243" y="397764"/>
                  </a:lnTo>
                  <a:lnTo>
                    <a:pt x="33400" y="488061"/>
                  </a:lnTo>
                  <a:lnTo>
                    <a:pt x="29337" y="584327"/>
                  </a:lnTo>
                  <a:lnTo>
                    <a:pt x="25400" y="686689"/>
                  </a:lnTo>
                  <a:lnTo>
                    <a:pt x="23113" y="789051"/>
                  </a:lnTo>
                  <a:lnTo>
                    <a:pt x="22098" y="884809"/>
                  </a:lnTo>
                  <a:lnTo>
                    <a:pt x="22098" y="971550"/>
                  </a:lnTo>
                  <a:lnTo>
                    <a:pt x="23863" y="1041527"/>
                  </a:lnTo>
                  <a:lnTo>
                    <a:pt x="25861" y="1094904"/>
                  </a:lnTo>
                  <a:lnTo>
                    <a:pt x="25907" y="1096137"/>
                  </a:lnTo>
                  <a:lnTo>
                    <a:pt x="26034" y="1096518"/>
                  </a:lnTo>
                  <a:lnTo>
                    <a:pt x="28837" y="1133435"/>
                  </a:lnTo>
                  <a:lnTo>
                    <a:pt x="29010" y="1135162"/>
                  </a:lnTo>
                  <a:lnTo>
                    <a:pt x="29082" y="1135380"/>
                  </a:lnTo>
                  <a:lnTo>
                    <a:pt x="32893" y="1164971"/>
                  </a:lnTo>
                  <a:lnTo>
                    <a:pt x="32893" y="1165352"/>
                  </a:lnTo>
                  <a:lnTo>
                    <a:pt x="37083" y="1189482"/>
                  </a:lnTo>
                  <a:lnTo>
                    <a:pt x="42544" y="1211961"/>
                  </a:lnTo>
                  <a:lnTo>
                    <a:pt x="42671" y="1212596"/>
                  </a:lnTo>
                  <a:lnTo>
                    <a:pt x="49021" y="1232408"/>
                  </a:lnTo>
                  <a:lnTo>
                    <a:pt x="55446" y="1251813"/>
                  </a:lnTo>
                  <a:lnTo>
                    <a:pt x="61467" y="1270886"/>
                  </a:lnTo>
                  <a:lnTo>
                    <a:pt x="61511" y="1271026"/>
                  </a:lnTo>
                  <a:lnTo>
                    <a:pt x="65150" y="1287526"/>
                  </a:lnTo>
                  <a:lnTo>
                    <a:pt x="68483" y="1301453"/>
                  </a:lnTo>
                  <a:lnTo>
                    <a:pt x="68452" y="1300734"/>
                  </a:lnTo>
                  <a:lnTo>
                    <a:pt x="86032" y="1300734"/>
                  </a:lnTo>
                  <a:lnTo>
                    <a:pt x="85978" y="1299845"/>
                  </a:lnTo>
                  <a:lnTo>
                    <a:pt x="85725" y="1298321"/>
                  </a:lnTo>
                  <a:lnTo>
                    <a:pt x="82042" y="1283462"/>
                  </a:lnTo>
                  <a:lnTo>
                    <a:pt x="77977" y="1266317"/>
                  </a:lnTo>
                  <a:lnTo>
                    <a:pt x="77850" y="1265682"/>
                  </a:lnTo>
                  <a:lnTo>
                    <a:pt x="71627" y="1246632"/>
                  </a:lnTo>
                  <a:lnTo>
                    <a:pt x="65024" y="1227074"/>
                  </a:lnTo>
                  <a:lnTo>
                    <a:pt x="58420" y="1207005"/>
                  </a:lnTo>
                  <a:lnTo>
                    <a:pt x="53212" y="1186053"/>
                  </a:lnTo>
                  <a:lnTo>
                    <a:pt x="49060" y="1163972"/>
                  </a:lnTo>
                  <a:lnTo>
                    <a:pt x="48896" y="1162822"/>
                  </a:lnTo>
                  <a:lnTo>
                    <a:pt x="48840" y="1162530"/>
                  </a:lnTo>
                  <a:lnTo>
                    <a:pt x="44989" y="1135380"/>
                  </a:lnTo>
                  <a:lnTo>
                    <a:pt x="44958" y="1135162"/>
                  </a:lnTo>
                  <a:lnTo>
                    <a:pt x="44831" y="1133739"/>
                  </a:lnTo>
                  <a:lnTo>
                    <a:pt x="44787" y="1133435"/>
                  </a:lnTo>
                  <a:lnTo>
                    <a:pt x="41512" y="1096518"/>
                  </a:lnTo>
                  <a:lnTo>
                    <a:pt x="41402" y="1095248"/>
                  </a:lnTo>
                  <a:lnTo>
                    <a:pt x="41371" y="1094904"/>
                  </a:lnTo>
                  <a:lnTo>
                    <a:pt x="39137" y="1042035"/>
                  </a:lnTo>
                  <a:lnTo>
                    <a:pt x="37347" y="971550"/>
                  </a:lnTo>
                  <a:lnTo>
                    <a:pt x="37339" y="884809"/>
                  </a:lnTo>
                  <a:lnTo>
                    <a:pt x="38481" y="789305"/>
                  </a:lnTo>
                  <a:lnTo>
                    <a:pt x="40512" y="687070"/>
                  </a:lnTo>
                  <a:lnTo>
                    <a:pt x="44450" y="584962"/>
                  </a:lnTo>
                  <a:lnTo>
                    <a:pt x="48356" y="489575"/>
                  </a:lnTo>
                  <a:lnTo>
                    <a:pt x="53975" y="398653"/>
                  </a:lnTo>
                  <a:lnTo>
                    <a:pt x="58546" y="317246"/>
                  </a:lnTo>
                  <a:lnTo>
                    <a:pt x="62611" y="245618"/>
                  </a:lnTo>
                  <a:lnTo>
                    <a:pt x="62737" y="245237"/>
                  </a:lnTo>
                  <a:lnTo>
                    <a:pt x="63242" y="186944"/>
                  </a:lnTo>
                  <a:lnTo>
                    <a:pt x="63245" y="186055"/>
                  </a:lnTo>
                  <a:lnTo>
                    <a:pt x="60091" y="141046"/>
                  </a:lnTo>
                  <a:lnTo>
                    <a:pt x="60006" y="139827"/>
                  </a:lnTo>
                  <a:close/>
                </a:path>
                <a:path w="86994" h="1486535">
                  <a:moveTo>
                    <a:pt x="7112" y="0"/>
                  </a:moveTo>
                  <a:lnTo>
                    <a:pt x="4952" y="762"/>
                  </a:lnTo>
                  <a:lnTo>
                    <a:pt x="1905" y="1778"/>
                  </a:lnTo>
                  <a:lnTo>
                    <a:pt x="0" y="4953"/>
                  </a:lnTo>
                  <a:lnTo>
                    <a:pt x="1396" y="11811"/>
                  </a:lnTo>
                  <a:lnTo>
                    <a:pt x="2031" y="13589"/>
                  </a:lnTo>
                  <a:lnTo>
                    <a:pt x="5364" y="19571"/>
                  </a:lnTo>
                  <a:lnTo>
                    <a:pt x="5636" y="20228"/>
                  </a:lnTo>
                  <a:lnTo>
                    <a:pt x="9398" y="28575"/>
                  </a:lnTo>
                  <a:lnTo>
                    <a:pt x="9525" y="29083"/>
                  </a:lnTo>
                  <a:lnTo>
                    <a:pt x="16001" y="41275"/>
                  </a:lnTo>
                  <a:lnTo>
                    <a:pt x="31840" y="77061"/>
                  </a:lnTo>
                  <a:lnTo>
                    <a:pt x="40158" y="104648"/>
                  </a:lnTo>
                  <a:lnTo>
                    <a:pt x="46355" y="140594"/>
                  </a:lnTo>
                  <a:lnTo>
                    <a:pt x="46355" y="139827"/>
                  </a:lnTo>
                  <a:lnTo>
                    <a:pt x="60006" y="139827"/>
                  </a:lnTo>
                  <a:lnTo>
                    <a:pt x="59943" y="138937"/>
                  </a:lnTo>
                  <a:lnTo>
                    <a:pt x="53212" y="101473"/>
                  </a:lnTo>
                  <a:lnTo>
                    <a:pt x="52958" y="100711"/>
                  </a:lnTo>
                  <a:lnTo>
                    <a:pt x="44576" y="73660"/>
                  </a:lnTo>
                  <a:lnTo>
                    <a:pt x="44450" y="73152"/>
                  </a:lnTo>
                  <a:lnTo>
                    <a:pt x="35813" y="51562"/>
                  </a:lnTo>
                  <a:lnTo>
                    <a:pt x="35559" y="51181"/>
                  </a:lnTo>
                  <a:lnTo>
                    <a:pt x="27686" y="35306"/>
                  </a:lnTo>
                  <a:lnTo>
                    <a:pt x="24353" y="29083"/>
                  </a:lnTo>
                  <a:lnTo>
                    <a:pt x="21081" y="22860"/>
                  </a:lnTo>
                  <a:lnTo>
                    <a:pt x="19718" y="19780"/>
                  </a:lnTo>
                  <a:lnTo>
                    <a:pt x="18386" y="18818"/>
                  </a:lnTo>
                  <a:lnTo>
                    <a:pt x="11040" y="14350"/>
                  </a:lnTo>
                  <a:lnTo>
                    <a:pt x="6350" y="12065"/>
                  </a:lnTo>
                  <a:lnTo>
                    <a:pt x="9729" y="12065"/>
                  </a:lnTo>
                  <a:lnTo>
                    <a:pt x="13462" y="5587"/>
                  </a:lnTo>
                  <a:lnTo>
                    <a:pt x="22034" y="5587"/>
                  </a:lnTo>
                  <a:lnTo>
                    <a:pt x="17399" y="2667"/>
                  </a:lnTo>
                  <a:lnTo>
                    <a:pt x="11811" y="254"/>
                  </a:lnTo>
                  <a:lnTo>
                    <a:pt x="7112" y="0"/>
                  </a:lnTo>
                  <a:close/>
                </a:path>
                <a:path w="86994" h="1486535">
                  <a:moveTo>
                    <a:pt x="22034" y="5587"/>
                  </a:moveTo>
                  <a:lnTo>
                    <a:pt x="13462" y="5587"/>
                  </a:lnTo>
                  <a:lnTo>
                    <a:pt x="13908" y="8179"/>
                  </a:lnTo>
                  <a:lnTo>
                    <a:pt x="17081" y="13970"/>
                  </a:lnTo>
                  <a:lnTo>
                    <a:pt x="17271" y="14350"/>
                  </a:lnTo>
                  <a:lnTo>
                    <a:pt x="19505" y="19306"/>
                  </a:lnTo>
                  <a:lnTo>
                    <a:pt x="19557" y="19571"/>
                  </a:lnTo>
                  <a:lnTo>
                    <a:pt x="19744" y="19780"/>
                  </a:lnTo>
                  <a:lnTo>
                    <a:pt x="31623" y="28194"/>
                  </a:lnTo>
                  <a:lnTo>
                    <a:pt x="32134" y="28575"/>
                  </a:lnTo>
                  <a:lnTo>
                    <a:pt x="43052" y="38100"/>
                  </a:lnTo>
                  <a:lnTo>
                    <a:pt x="43052" y="38227"/>
                  </a:lnTo>
                  <a:lnTo>
                    <a:pt x="54990" y="48260"/>
                  </a:lnTo>
                  <a:lnTo>
                    <a:pt x="57784" y="50673"/>
                  </a:lnTo>
                  <a:lnTo>
                    <a:pt x="61849" y="50292"/>
                  </a:lnTo>
                  <a:lnTo>
                    <a:pt x="64262" y="47498"/>
                  </a:lnTo>
                  <a:lnTo>
                    <a:pt x="66548" y="44704"/>
                  </a:lnTo>
                  <a:lnTo>
                    <a:pt x="66333" y="41275"/>
                  </a:lnTo>
                  <a:lnTo>
                    <a:pt x="66293" y="40640"/>
                  </a:lnTo>
                  <a:lnTo>
                    <a:pt x="63500" y="38227"/>
                  </a:lnTo>
                  <a:lnTo>
                    <a:pt x="51688" y="28194"/>
                  </a:lnTo>
                  <a:lnTo>
                    <a:pt x="39877" y="17780"/>
                  </a:lnTo>
                  <a:lnTo>
                    <a:pt x="39243" y="17272"/>
                  </a:lnTo>
                  <a:lnTo>
                    <a:pt x="27050" y="8636"/>
                  </a:lnTo>
                  <a:lnTo>
                    <a:pt x="26871" y="8636"/>
                  </a:lnTo>
                  <a:lnTo>
                    <a:pt x="22034" y="5587"/>
                  </a:lnTo>
                  <a:close/>
                </a:path>
                <a:path w="86994" h="1486535">
                  <a:moveTo>
                    <a:pt x="19190" y="19306"/>
                  </a:moveTo>
                  <a:lnTo>
                    <a:pt x="19449" y="19571"/>
                  </a:lnTo>
                  <a:lnTo>
                    <a:pt x="19744" y="19780"/>
                  </a:lnTo>
                  <a:lnTo>
                    <a:pt x="19624" y="19571"/>
                  </a:lnTo>
                  <a:lnTo>
                    <a:pt x="19190" y="19306"/>
                  </a:lnTo>
                  <a:close/>
                </a:path>
                <a:path w="86994" h="1486535">
                  <a:moveTo>
                    <a:pt x="17081" y="13970"/>
                  </a:moveTo>
                  <a:lnTo>
                    <a:pt x="10413" y="13970"/>
                  </a:lnTo>
                  <a:lnTo>
                    <a:pt x="19624" y="19571"/>
                  </a:lnTo>
                  <a:lnTo>
                    <a:pt x="17271" y="14350"/>
                  </a:lnTo>
                  <a:lnTo>
                    <a:pt x="17081" y="13970"/>
                  </a:lnTo>
                  <a:close/>
                </a:path>
                <a:path w="86994" h="1486535">
                  <a:moveTo>
                    <a:pt x="6350" y="12065"/>
                  </a:moveTo>
                  <a:lnTo>
                    <a:pt x="11049" y="14350"/>
                  </a:lnTo>
                  <a:lnTo>
                    <a:pt x="10413" y="13970"/>
                  </a:lnTo>
                  <a:lnTo>
                    <a:pt x="17087" y="13970"/>
                  </a:lnTo>
                  <a:lnTo>
                    <a:pt x="16599" y="13081"/>
                  </a:lnTo>
                  <a:lnTo>
                    <a:pt x="9143" y="13081"/>
                  </a:lnTo>
                  <a:lnTo>
                    <a:pt x="9583" y="12319"/>
                  </a:lnTo>
                  <a:lnTo>
                    <a:pt x="11303" y="12319"/>
                  </a:lnTo>
                  <a:lnTo>
                    <a:pt x="6350" y="12065"/>
                  </a:lnTo>
                  <a:close/>
                </a:path>
                <a:path w="86994" h="1486535">
                  <a:moveTo>
                    <a:pt x="13462" y="5587"/>
                  </a:moveTo>
                  <a:lnTo>
                    <a:pt x="9143" y="13081"/>
                  </a:lnTo>
                  <a:lnTo>
                    <a:pt x="11302" y="12319"/>
                  </a:lnTo>
                  <a:lnTo>
                    <a:pt x="16181" y="12319"/>
                  </a:lnTo>
                  <a:lnTo>
                    <a:pt x="14507" y="9271"/>
                  </a:lnTo>
                  <a:lnTo>
                    <a:pt x="14096" y="9271"/>
                  </a:lnTo>
                  <a:lnTo>
                    <a:pt x="13462" y="7366"/>
                  </a:lnTo>
                  <a:lnTo>
                    <a:pt x="13768" y="7366"/>
                  </a:lnTo>
                  <a:lnTo>
                    <a:pt x="13462" y="5587"/>
                  </a:lnTo>
                  <a:close/>
                </a:path>
                <a:path w="86994" h="1486535">
                  <a:moveTo>
                    <a:pt x="16181" y="12319"/>
                  </a:moveTo>
                  <a:lnTo>
                    <a:pt x="11302" y="12319"/>
                  </a:lnTo>
                  <a:lnTo>
                    <a:pt x="9143" y="13081"/>
                  </a:lnTo>
                  <a:lnTo>
                    <a:pt x="16599" y="13081"/>
                  </a:lnTo>
                  <a:lnTo>
                    <a:pt x="16181" y="12319"/>
                  </a:lnTo>
                  <a:close/>
                </a:path>
                <a:path w="86994" h="1486535">
                  <a:moveTo>
                    <a:pt x="9729" y="12065"/>
                  </a:moveTo>
                  <a:lnTo>
                    <a:pt x="6350" y="12065"/>
                  </a:lnTo>
                  <a:lnTo>
                    <a:pt x="11303" y="12319"/>
                  </a:lnTo>
                  <a:lnTo>
                    <a:pt x="9583" y="12319"/>
                  </a:lnTo>
                  <a:lnTo>
                    <a:pt x="9729" y="12065"/>
                  </a:lnTo>
                  <a:close/>
                </a:path>
                <a:path w="86994" h="1486535">
                  <a:moveTo>
                    <a:pt x="13908" y="8179"/>
                  </a:moveTo>
                  <a:lnTo>
                    <a:pt x="13987" y="8636"/>
                  </a:lnTo>
                  <a:lnTo>
                    <a:pt x="14096" y="9271"/>
                  </a:lnTo>
                  <a:lnTo>
                    <a:pt x="14507" y="9271"/>
                  </a:lnTo>
                  <a:lnTo>
                    <a:pt x="13908" y="8179"/>
                  </a:lnTo>
                  <a:close/>
                </a:path>
                <a:path w="86994" h="1486535">
                  <a:moveTo>
                    <a:pt x="13462" y="7366"/>
                  </a:moveTo>
                  <a:lnTo>
                    <a:pt x="13885" y="8636"/>
                  </a:lnTo>
                  <a:lnTo>
                    <a:pt x="13908" y="8179"/>
                  </a:lnTo>
                  <a:lnTo>
                    <a:pt x="13462" y="7366"/>
                  </a:lnTo>
                  <a:close/>
                </a:path>
                <a:path w="86994" h="1486535">
                  <a:moveTo>
                    <a:pt x="13768" y="7366"/>
                  </a:moveTo>
                  <a:lnTo>
                    <a:pt x="13462" y="7366"/>
                  </a:lnTo>
                  <a:lnTo>
                    <a:pt x="13908" y="8179"/>
                  </a:lnTo>
                  <a:lnTo>
                    <a:pt x="13768" y="7366"/>
                  </a:lnTo>
                  <a:close/>
                </a:path>
              </a:pathLst>
            </a:custGeom>
            <a:solidFill>
              <a:srgbClr val="FF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6115214" y="4526914"/>
              <a:ext cx="878167" cy="106172"/>
            </a:xfrm>
            <a:prstGeom prst="rect">
              <a:avLst/>
            </a:prstGeom>
          </p:spPr>
        </p:pic>
      </p:grpSp>
      <p:pic>
        <p:nvPicPr>
          <p:cNvPr id="14" name="object 14"/>
          <p:cNvPicPr/>
          <p:nvPr/>
        </p:nvPicPr>
        <p:blipFill>
          <a:blip r:embed="rId11" cstate="print"/>
          <a:stretch>
            <a:fillRect/>
          </a:stretch>
        </p:blipFill>
        <p:spPr>
          <a:xfrm>
            <a:off x="11135099" y="231647"/>
            <a:ext cx="825252" cy="829055"/>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Pthreads</a:t>
            </a:r>
            <a:r>
              <a:rPr sz="3600" spc="10" dirty="0"/>
              <a:t> </a:t>
            </a:r>
            <a:r>
              <a:rPr sz="3600" spc="-10" dirty="0"/>
              <a:t>matrix-</a:t>
            </a:r>
            <a:r>
              <a:rPr sz="3600" dirty="0"/>
              <a:t>vector</a:t>
            </a:r>
            <a:r>
              <a:rPr sz="3600" spc="30" dirty="0"/>
              <a:t> </a:t>
            </a:r>
            <a:r>
              <a:rPr sz="3600" spc="-10" dirty="0"/>
              <a:t>multiplication</a:t>
            </a:r>
            <a:endParaRPr sz="360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96051" y="1144308"/>
            <a:ext cx="3096768" cy="3095244"/>
          </a:xfrm>
          <a:prstGeom prst="rect">
            <a:avLst/>
          </a:prstGeom>
        </p:spPr>
      </p:pic>
      <p:pic>
        <p:nvPicPr>
          <p:cNvPr id="3" name="object 3"/>
          <p:cNvPicPr/>
          <p:nvPr/>
        </p:nvPicPr>
        <p:blipFill>
          <a:blip r:embed="rId3"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Critical</a:t>
            </a:r>
            <a:r>
              <a:rPr spc="-155" dirty="0"/>
              <a:t> </a:t>
            </a:r>
            <a:r>
              <a:rPr spc="-10" dirty="0"/>
              <a:t>sections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TextBox 6">
            <a:extLst>
              <a:ext uri="{FF2B5EF4-FFF2-40B4-BE49-F238E27FC236}">
                <a16:creationId xmlns:a16="http://schemas.microsoft.com/office/drawing/2014/main" id="{ACE9A4DE-D3B6-2822-706C-90796DCEA5D2}"/>
              </a:ext>
            </a:extLst>
          </p:cNvPr>
          <p:cNvSpPr txBox="1"/>
          <p:nvPr/>
        </p:nvSpPr>
        <p:spPr>
          <a:xfrm>
            <a:off x="381000" y="1524000"/>
            <a:ext cx="8515051" cy="4109330"/>
          </a:xfrm>
          <a:prstGeom prst="rect">
            <a:avLst/>
          </a:prstGeom>
          <a:noFill/>
        </p:spPr>
        <p:txBody>
          <a:bodyPr wrap="square">
            <a:spAutoFit/>
          </a:bodyPr>
          <a:lstStyle/>
          <a:p>
            <a:pPr>
              <a:lnSpc>
                <a:spcPct val="150000"/>
              </a:lnSpc>
            </a:pPr>
            <a:r>
              <a:rPr lang="en-IN" sz="1600" dirty="0"/>
              <a:t>A </a:t>
            </a:r>
            <a:r>
              <a:rPr lang="en-IN" sz="1600" b="1" dirty="0"/>
              <a:t>critical section</a:t>
            </a:r>
            <a:r>
              <a:rPr lang="en-IN" sz="1600" dirty="0"/>
              <a:t> is a piece of code that </a:t>
            </a:r>
            <a:r>
              <a:rPr lang="en-IN" sz="1600" b="1" dirty="0"/>
              <a:t>accesses and modifies shared data</a:t>
            </a:r>
            <a:r>
              <a:rPr lang="en-IN" sz="1600" dirty="0"/>
              <a:t>. If multiple threads can execute that code at the same time, the data might become inconsistent or produce unpredictable results—a scenario called a </a:t>
            </a:r>
            <a:r>
              <a:rPr lang="en-IN" sz="1600" b="1" dirty="0"/>
              <a:t>race condition</a:t>
            </a:r>
            <a:r>
              <a:rPr lang="en-IN" sz="1600" dirty="0"/>
              <a:t>.</a:t>
            </a:r>
          </a:p>
          <a:p>
            <a:pPr>
              <a:lnSpc>
                <a:spcPct val="150000"/>
              </a:lnSpc>
              <a:buFont typeface="Arial" panose="020B0604020202020204" pitchFamily="34" charset="0"/>
              <a:buChar char="•"/>
            </a:pPr>
            <a:r>
              <a:rPr lang="en-IN" sz="1600" b="1" dirty="0"/>
              <a:t>Race Condition Example</a:t>
            </a:r>
            <a:r>
              <a:rPr lang="en-IN" sz="1600" dirty="0"/>
              <a:t>: Two threads both want to update a shared variable. If Thread A reads the variable and then Thread B reads the variable (before A’s update is stored), one thread’s update may overwrite the other’s. Hence the final value depends on the </a:t>
            </a:r>
            <a:r>
              <a:rPr lang="en-IN" sz="1600" i="1" dirty="0"/>
              <a:t>timing</a:t>
            </a:r>
            <a:r>
              <a:rPr lang="en-IN" sz="1600" dirty="0"/>
              <a:t>, not just the logic.</a:t>
            </a:r>
          </a:p>
          <a:p>
            <a:pPr>
              <a:lnSpc>
                <a:spcPct val="150000"/>
              </a:lnSpc>
            </a:pPr>
            <a:r>
              <a:rPr lang="en-IN" sz="1600" b="1" dirty="0"/>
              <a:t>Key Point</a:t>
            </a:r>
          </a:p>
          <a:p>
            <a:pPr>
              <a:lnSpc>
                <a:spcPct val="150000"/>
              </a:lnSpc>
            </a:pPr>
            <a:r>
              <a:rPr lang="en-IN" sz="1600" dirty="0"/>
              <a:t>We must ensure that </a:t>
            </a:r>
            <a:r>
              <a:rPr lang="en-IN" sz="1600" b="1" dirty="0"/>
              <a:t>only one thread at a time</a:t>
            </a:r>
            <a:r>
              <a:rPr lang="en-IN" sz="1600" dirty="0"/>
              <a:t> can execute the critical section that modifies (or sometimes even reads) a shared resource if consistency is at risk. This is usually done with synchronization mechanisms like </a:t>
            </a:r>
            <a:r>
              <a:rPr lang="en-IN" sz="1600" b="1" dirty="0"/>
              <a:t>mutexes</a:t>
            </a:r>
            <a:r>
              <a:rPr lang="en-IN" sz="1600" dirty="0"/>
              <a:t> (mutual exclusion locks).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Estimating</a:t>
            </a:r>
            <a:r>
              <a:rPr spc="-210" dirty="0"/>
              <a:t> </a:t>
            </a:r>
            <a:r>
              <a:rPr spc="-50" dirty="0"/>
              <a:t>π</a:t>
            </a:r>
          </a:p>
        </p:txBody>
      </p:sp>
      <p:pic>
        <p:nvPicPr>
          <p:cNvPr id="4" name="object 4"/>
          <p:cNvPicPr/>
          <p:nvPr/>
        </p:nvPicPr>
        <p:blipFill>
          <a:blip r:embed="rId3" cstate="print"/>
          <a:stretch>
            <a:fillRect/>
          </a:stretch>
        </p:blipFill>
        <p:spPr>
          <a:xfrm>
            <a:off x="2558005" y="1679612"/>
            <a:ext cx="6932716" cy="838715"/>
          </a:xfrm>
          <a:prstGeom prst="rect">
            <a:avLst/>
          </a:prstGeom>
        </p:spPr>
      </p:pic>
      <p:grpSp>
        <p:nvGrpSpPr>
          <p:cNvPr id="5" name="object 5"/>
          <p:cNvGrpSpPr/>
          <p:nvPr/>
        </p:nvGrpSpPr>
        <p:grpSpPr>
          <a:xfrm>
            <a:off x="2109207" y="2995781"/>
            <a:ext cx="8143875" cy="2257425"/>
            <a:chOff x="2109207" y="2995781"/>
            <a:chExt cx="8143875" cy="2257425"/>
          </a:xfrm>
        </p:grpSpPr>
        <p:pic>
          <p:nvPicPr>
            <p:cNvPr id="6" name="object 6"/>
            <p:cNvPicPr/>
            <p:nvPr/>
          </p:nvPicPr>
          <p:blipFill>
            <a:blip r:embed="rId4" cstate="print"/>
            <a:stretch>
              <a:fillRect/>
            </a:stretch>
          </p:blipFill>
          <p:spPr>
            <a:xfrm>
              <a:off x="2109207" y="2995781"/>
              <a:ext cx="8143508" cy="2257084"/>
            </a:xfrm>
            <a:prstGeom prst="rect">
              <a:avLst/>
            </a:prstGeom>
          </p:spPr>
        </p:pic>
        <p:pic>
          <p:nvPicPr>
            <p:cNvPr id="7" name="object 7"/>
            <p:cNvPicPr/>
            <p:nvPr/>
          </p:nvPicPr>
          <p:blipFill>
            <a:blip r:embed="rId5" cstate="print"/>
            <a:stretch>
              <a:fillRect/>
            </a:stretch>
          </p:blipFill>
          <p:spPr>
            <a:xfrm>
              <a:off x="2567178" y="4102989"/>
              <a:ext cx="684022" cy="474980"/>
            </a:xfrm>
            <a:prstGeom prst="rect">
              <a:avLst/>
            </a:prstGeom>
          </p:spPr>
        </p:pic>
      </p:grpSp>
      <p:grpSp>
        <p:nvGrpSpPr>
          <p:cNvPr id="8" name="object 8"/>
          <p:cNvGrpSpPr/>
          <p:nvPr/>
        </p:nvGrpSpPr>
        <p:grpSpPr>
          <a:xfrm>
            <a:off x="7598791" y="256793"/>
            <a:ext cx="1786889" cy="895350"/>
            <a:chOff x="7598791" y="256793"/>
            <a:chExt cx="1786889" cy="895350"/>
          </a:xfrm>
        </p:grpSpPr>
        <p:sp>
          <p:nvSpPr>
            <p:cNvPr id="9" name="object 9"/>
            <p:cNvSpPr/>
            <p:nvPr/>
          </p:nvSpPr>
          <p:spPr>
            <a:xfrm>
              <a:off x="9146413" y="256793"/>
              <a:ext cx="105410" cy="530860"/>
            </a:xfrm>
            <a:custGeom>
              <a:avLst/>
              <a:gdLst/>
              <a:ahLst/>
              <a:cxnLst/>
              <a:rect l="l" t="t" r="r" b="b"/>
              <a:pathLst>
                <a:path w="105409" h="530860">
                  <a:moveTo>
                    <a:pt x="88178" y="28898"/>
                  </a:moveTo>
                  <a:lnTo>
                    <a:pt x="83311" y="47878"/>
                  </a:lnTo>
                  <a:lnTo>
                    <a:pt x="83311" y="48259"/>
                  </a:lnTo>
                  <a:lnTo>
                    <a:pt x="77215" y="78485"/>
                  </a:lnTo>
                  <a:lnTo>
                    <a:pt x="68864" y="118216"/>
                  </a:lnTo>
                  <a:lnTo>
                    <a:pt x="68927" y="118385"/>
                  </a:lnTo>
                  <a:lnTo>
                    <a:pt x="68112" y="121792"/>
                  </a:lnTo>
                  <a:lnTo>
                    <a:pt x="67545" y="124494"/>
                  </a:lnTo>
                  <a:lnTo>
                    <a:pt x="57784" y="167639"/>
                  </a:lnTo>
                  <a:lnTo>
                    <a:pt x="46481" y="220598"/>
                  </a:lnTo>
                  <a:lnTo>
                    <a:pt x="34670" y="272288"/>
                  </a:lnTo>
                  <a:lnTo>
                    <a:pt x="23494" y="322452"/>
                  </a:lnTo>
                  <a:lnTo>
                    <a:pt x="23494" y="322706"/>
                  </a:lnTo>
                  <a:lnTo>
                    <a:pt x="14477" y="371347"/>
                  </a:lnTo>
                  <a:lnTo>
                    <a:pt x="14477" y="371475"/>
                  </a:lnTo>
                  <a:lnTo>
                    <a:pt x="6857" y="416051"/>
                  </a:lnTo>
                  <a:lnTo>
                    <a:pt x="6857" y="416559"/>
                  </a:lnTo>
                  <a:lnTo>
                    <a:pt x="2285" y="456438"/>
                  </a:lnTo>
                  <a:lnTo>
                    <a:pt x="2158" y="456945"/>
                  </a:lnTo>
                  <a:lnTo>
                    <a:pt x="126" y="493013"/>
                  </a:lnTo>
                  <a:lnTo>
                    <a:pt x="0" y="527430"/>
                  </a:lnTo>
                  <a:lnTo>
                    <a:pt x="2412" y="530097"/>
                  </a:lnTo>
                  <a:lnTo>
                    <a:pt x="8762" y="530351"/>
                  </a:lnTo>
                  <a:lnTo>
                    <a:pt x="11429" y="527938"/>
                  </a:lnTo>
                  <a:lnTo>
                    <a:pt x="11683" y="524890"/>
                  </a:lnTo>
                  <a:lnTo>
                    <a:pt x="14477" y="494029"/>
                  </a:lnTo>
                  <a:lnTo>
                    <a:pt x="22709" y="419612"/>
                  </a:lnTo>
                  <a:lnTo>
                    <a:pt x="30352" y="374141"/>
                  </a:lnTo>
                  <a:lnTo>
                    <a:pt x="39071" y="327232"/>
                  </a:lnTo>
                  <a:lnTo>
                    <a:pt x="39371" y="325873"/>
                  </a:lnTo>
                  <a:lnTo>
                    <a:pt x="40026" y="322706"/>
                  </a:lnTo>
                  <a:lnTo>
                    <a:pt x="50418" y="275843"/>
                  </a:lnTo>
                  <a:lnTo>
                    <a:pt x="62356" y="224154"/>
                  </a:lnTo>
                  <a:lnTo>
                    <a:pt x="73532" y="171068"/>
                  </a:lnTo>
                  <a:lnTo>
                    <a:pt x="84708" y="121792"/>
                  </a:lnTo>
                  <a:lnTo>
                    <a:pt x="92963" y="81787"/>
                  </a:lnTo>
                  <a:lnTo>
                    <a:pt x="98981" y="51825"/>
                  </a:lnTo>
                  <a:lnTo>
                    <a:pt x="99061" y="51427"/>
                  </a:lnTo>
                  <a:lnTo>
                    <a:pt x="99165" y="50907"/>
                  </a:lnTo>
                  <a:lnTo>
                    <a:pt x="104012" y="32003"/>
                  </a:lnTo>
                  <a:lnTo>
                    <a:pt x="104266" y="30606"/>
                  </a:lnTo>
                  <a:lnTo>
                    <a:pt x="104338" y="29590"/>
                  </a:lnTo>
                  <a:lnTo>
                    <a:pt x="88137" y="29590"/>
                  </a:lnTo>
                  <a:lnTo>
                    <a:pt x="88178" y="28898"/>
                  </a:lnTo>
                  <a:close/>
                </a:path>
                <a:path w="105409" h="530860">
                  <a:moveTo>
                    <a:pt x="104446" y="28066"/>
                  </a:moveTo>
                  <a:lnTo>
                    <a:pt x="88391" y="28066"/>
                  </a:lnTo>
                  <a:lnTo>
                    <a:pt x="88253" y="28898"/>
                  </a:lnTo>
                  <a:lnTo>
                    <a:pt x="88137" y="29590"/>
                  </a:lnTo>
                  <a:lnTo>
                    <a:pt x="104338" y="29590"/>
                  </a:lnTo>
                  <a:lnTo>
                    <a:pt x="104446" y="28066"/>
                  </a:lnTo>
                  <a:close/>
                </a:path>
                <a:path w="105409" h="530860">
                  <a:moveTo>
                    <a:pt x="88548" y="22604"/>
                  </a:moveTo>
                  <a:lnTo>
                    <a:pt x="88227" y="28066"/>
                  </a:lnTo>
                  <a:lnTo>
                    <a:pt x="88178" y="28898"/>
                  </a:lnTo>
                  <a:lnTo>
                    <a:pt x="88391" y="28066"/>
                  </a:lnTo>
                  <a:lnTo>
                    <a:pt x="104446" y="28066"/>
                  </a:lnTo>
                  <a:lnTo>
                    <a:pt x="104643" y="25273"/>
                  </a:lnTo>
                  <a:lnTo>
                    <a:pt x="91439" y="25273"/>
                  </a:lnTo>
                  <a:lnTo>
                    <a:pt x="88548" y="22604"/>
                  </a:lnTo>
                  <a:close/>
                </a:path>
                <a:path w="105409" h="530860">
                  <a:moveTo>
                    <a:pt x="88772" y="18796"/>
                  </a:moveTo>
                  <a:lnTo>
                    <a:pt x="88669" y="20549"/>
                  </a:lnTo>
                  <a:lnTo>
                    <a:pt x="88548" y="22604"/>
                  </a:lnTo>
                  <a:lnTo>
                    <a:pt x="91439" y="25273"/>
                  </a:lnTo>
                  <a:lnTo>
                    <a:pt x="88772" y="18796"/>
                  </a:lnTo>
                  <a:close/>
                </a:path>
                <a:path w="105409" h="530860">
                  <a:moveTo>
                    <a:pt x="105135" y="18796"/>
                  </a:moveTo>
                  <a:lnTo>
                    <a:pt x="88772" y="18796"/>
                  </a:lnTo>
                  <a:lnTo>
                    <a:pt x="91439" y="25273"/>
                  </a:lnTo>
                  <a:lnTo>
                    <a:pt x="104643" y="25273"/>
                  </a:lnTo>
                  <a:lnTo>
                    <a:pt x="104831" y="22604"/>
                  </a:lnTo>
                  <a:lnTo>
                    <a:pt x="104939" y="21081"/>
                  </a:lnTo>
                  <a:lnTo>
                    <a:pt x="105028" y="19811"/>
                  </a:lnTo>
                  <a:lnTo>
                    <a:pt x="105135" y="18796"/>
                  </a:lnTo>
                  <a:close/>
                </a:path>
                <a:path w="105409" h="530860">
                  <a:moveTo>
                    <a:pt x="86322" y="20549"/>
                  </a:moveTo>
                  <a:lnTo>
                    <a:pt x="88548" y="22604"/>
                  </a:lnTo>
                  <a:lnTo>
                    <a:pt x="88638" y="21081"/>
                  </a:lnTo>
                  <a:lnTo>
                    <a:pt x="88264" y="21081"/>
                  </a:lnTo>
                  <a:lnTo>
                    <a:pt x="86322" y="20549"/>
                  </a:lnTo>
                  <a:close/>
                </a:path>
                <a:path w="105409" h="530860">
                  <a:moveTo>
                    <a:pt x="84835" y="19176"/>
                  </a:moveTo>
                  <a:lnTo>
                    <a:pt x="86322" y="20549"/>
                  </a:lnTo>
                  <a:lnTo>
                    <a:pt x="88264" y="21081"/>
                  </a:lnTo>
                  <a:lnTo>
                    <a:pt x="84835" y="19176"/>
                  </a:lnTo>
                  <a:close/>
                </a:path>
                <a:path w="105409" h="530860">
                  <a:moveTo>
                    <a:pt x="88750" y="19176"/>
                  </a:moveTo>
                  <a:lnTo>
                    <a:pt x="84835" y="19176"/>
                  </a:lnTo>
                  <a:lnTo>
                    <a:pt x="88264" y="21081"/>
                  </a:lnTo>
                  <a:lnTo>
                    <a:pt x="88638" y="21081"/>
                  </a:lnTo>
                  <a:lnTo>
                    <a:pt x="88750" y="19176"/>
                  </a:lnTo>
                  <a:close/>
                </a:path>
                <a:path w="105409" h="530860">
                  <a:moveTo>
                    <a:pt x="73913" y="0"/>
                  </a:moveTo>
                  <a:lnTo>
                    <a:pt x="69341" y="2666"/>
                  </a:lnTo>
                  <a:lnTo>
                    <a:pt x="68198" y="6984"/>
                  </a:lnTo>
                  <a:lnTo>
                    <a:pt x="66928" y="11429"/>
                  </a:lnTo>
                  <a:lnTo>
                    <a:pt x="69468" y="15875"/>
                  </a:lnTo>
                  <a:lnTo>
                    <a:pt x="73913" y="17145"/>
                  </a:lnTo>
                  <a:lnTo>
                    <a:pt x="86322" y="20549"/>
                  </a:lnTo>
                  <a:lnTo>
                    <a:pt x="84835" y="19176"/>
                  </a:lnTo>
                  <a:lnTo>
                    <a:pt x="88750" y="19176"/>
                  </a:lnTo>
                  <a:lnTo>
                    <a:pt x="88772" y="18796"/>
                  </a:lnTo>
                  <a:lnTo>
                    <a:pt x="105135" y="18796"/>
                  </a:lnTo>
                  <a:lnTo>
                    <a:pt x="105170" y="17145"/>
                  </a:lnTo>
                  <a:lnTo>
                    <a:pt x="78231" y="1270"/>
                  </a:lnTo>
                  <a:lnTo>
                    <a:pt x="73913" y="0"/>
                  </a:lnTo>
                  <a:close/>
                </a:path>
              </a:pathLst>
            </a:custGeom>
            <a:solidFill>
              <a:srgbClr val="FF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7598791" y="332739"/>
              <a:ext cx="1204844" cy="813180"/>
            </a:xfrm>
            <a:prstGeom prst="rect">
              <a:avLst/>
            </a:prstGeom>
          </p:spPr>
        </p:pic>
        <p:sp>
          <p:nvSpPr>
            <p:cNvPr id="11" name="object 11"/>
            <p:cNvSpPr/>
            <p:nvPr/>
          </p:nvSpPr>
          <p:spPr>
            <a:xfrm>
              <a:off x="8840724" y="689482"/>
              <a:ext cx="544830" cy="462915"/>
            </a:xfrm>
            <a:custGeom>
              <a:avLst/>
              <a:gdLst/>
              <a:ahLst/>
              <a:cxnLst/>
              <a:rect l="l" t="t" r="r" b="b"/>
              <a:pathLst>
                <a:path w="544829" h="462915">
                  <a:moveTo>
                    <a:pt x="544703" y="6985"/>
                  </a:moveTo>
                  <a:lnTo>
                    <a:pt x="542290" y="3683"/>
                  </a:lnTo>
                  <a:lnTo>
                    <a:pt x="539877" y="508"/>
                  </a:lnTo>
                  <a:lnTo>
                    <a:pt x="535305" y="0"/>
                  </a:lnTo>
                  <a:lnTo>
                    <a:pt x="497230" y="28930"/>
                  </a:lnTo>
                  <a:lnTo>
                    <a:pt x="496227" y="29667"/>
                  </a:lnTo>
                  <a:lnTo>
                    <a:pt x="409448" y="88773"/>
                  </a:lnTo>
                  <a:lnTo>
                    <a:pt x="362331" y="124460"/>
                  </a:lnTo>
                  <a:lnTo>
                    <a:pt x="361950" y="124714"/>
                  </a:lnTo>
                  <a:lnTo>
                    <a:pt x="310515" y="169418"/>
                  </a:lnTo>
                  <a:lnTo>
                    <a:pt x="272872" y="204736"/>
                  </a:lnTo>
                  <a:lnTo>
                    <a:pt x="275082" y="201168"/>
                  </a:lnTo>
                  <a:lnTo>
                    <a:pt x="275209" y="200914"/>
                  </a:lnTo>
                  <a:lnTo>
                    <a:pt x="296164" y="165354"/>
                  </a:lnTo>
                  <a:lnTo>
                    <a:pt x="296291" y="164846"/>
                  </a:lnTo>
                  <a:lnTo>
                    <a:pt x="313182" y="131445"/>
                  </a:lnTo>
                  <a:lnTo>
                    <a:pt x="313436" y="131191"/>
                  </a:lnTo>
                  <a:lnTo>
                    <a:pt x="326644" y="101981"/>
                  </a:lnTo>
                  <a:lnTo>
                    <a:pt x="326771" y="101727"/>
                  </a:lnTo>
                  <a:lnTo>
                    <a:pt x="335661" y="80518"/>
                  </a:lnTo>
                  <a:lnTo>
                    <a:pt x="335788" y="80010"/>
                  </a:lnTo>
                  <a:lnTo>
                    <a:pt x="341376" y="63754"/>
                  </a:lnTo>
                  <a:lnTo>
                    <a:pt x="341630" y="63119"/>
                  </a:lnTo>
                  <a:lnTo>
                    <a:pt x="345160" y="48387"/>
                  </a:lnTo>
                  <a:lnTo>
                    <a:pt x="345186" y="48260"/>
                  </a:lnTo>
                  <a:lnTo>
                    <a:pt x="345300" y="47777"/>
                  </a:lnTo>
                  <a:lnTo>
                    <a:pt x="345948" y="47625"/>
                  </a:lnTo>
                  <a:lnTo>
                    <a:pt x="346570" y="46888"/>
                  </a:lnTo>
                  <a:lnTo>
                    <a:pt x="347472" y="46609"/>
                  </a:lnTo>
                  <a:lnTo>
                    <a:pt x="349631" y="43942"/>
                  </a:lnTo>
                  <a:lnTo>
                    <a:pt x="349656" y="43218"/>
                  </a:lnTo>
                  <a:lnTo>
                    <a:pt x="350012" y="42799"/>
                  </a:lnTo>
                  <a:lnTo>
                    <a:pt x="350126" y="41148"/>
                  </a:lnTo>
                  <a:lnTo>
                    <a:pt x="350177" y="40386"/>
                  </a:lnTo>
                  <a:lnTo>
                    <a:pt x="350266" y="39243"/>
                  </a:lnTo>
                  <a:lnTo>
                    <a:pt x="349872" y="38608"/>
                  </a:lnTo>
                  <a:lnTo>
                    <a:pt x="349770" y="40386"/>
                  </a:lnTo>
                  <a:lnTo>
                    <a:pt x="349846" y="38608"/>
                  </a:lnTo>
                  <a:lnTo>
                    <a:pt x="349707" y="38354"/>
                  </a:lnTo>
                  <a:lnTo>
                    <a:pt x="349872" y="38608"/>
                  </a:lnTo>
                  <a:lnTo>
                    <a:pt x="349885" y="37719"/>
                  </a:lnTo>
                  <a:lnTo>
                    <a:pt x="348068" y="35077"/>
                  </a:lnTo>
                  <a:lnTo>
                    <a:pt x="347980" y="34925"/>
                  </a:lnTo>
                  <a:lnTo>
                    <a:pt x="347345" y="34683"/>
                  </a:lnTo>
                  <a:lnTo>
                    <a:pt x="346938" y="34074"/>
                  </a:lnTo>
                  <a:lnTo>
                    <a:pt x="346938" y="43218"/>
                  </a:lnTo>
                  <a:lnTo>
                    <a:pt x="345922" y="43548"/>
                  </a:lnTo>
                  <a:lnTo>
                    <a:pt x="346849" y="43218"/>
                  </a:lnTo>
                  <a:lnTo>
                    <a:pt x="346938" y="34074"/>
                  </a:lnTo>
                  <a:lnTo>
                    <a:pt x="346837" y="33909"/>
                  </a:lnTo>
                  <a:lnTo>
                    <a:pt x="345592" y="33489"/>
                  </a:lnTo>
                  <a:lnTo>
                    <a:pt x="345592" y="46888"/>
                  </a:lnTo>
                  <a:lnTo>
                    <a:pt x="345503" y="47244"/>
                  </a:lnTo>
                  <a:lnTo>
                    <a:pt x="345376" y="47498"/>
                  </a:lnTo>
                  <a:lnTo>
                    <a:pt x="345440" y="47244"/>
                  </a:lnTo>
                  <a:lnTo>
                    <a:pt x="344551" y="47498"/>
                  </a:lnTo>
                  <a:lnTo>
                    <a:pt x="345376" y="47244"/>
                  </a:lnTo>
                  <a:lnTo>
                    <a:pt x="345592" y="46888"/>
                  </a:lnTo>
                  <a:lnTo>
                    <a:pt x="345592" y="33489"/>
                  </a:lnTo>
                  <a:lnTo>
                    <a:pt x="343535" y="32766"/>
                  </a:lnTo>
                  <a:lnTo>
                    <a:pt x="342823" y="32981"/>
                  </a:lnTo>
                  <a:lnTo>
                    <a:pt x="339725" y="31750"/>
                  </a:lnTo>
                  <a:lnTo>
                    <a:pt x="335788" y="33401"/>
                  </a:lnTo>
                  <a:lnTo>
                    <a:pt x="335165" y="34683"/>
                  </a:lnTo>
                  <a:lnTo>
                    <a:pt x="335051" y="34925"/>
                  </a:lnTo>
                  <a:lnTo>
                    <a:pt x="334975" y="35077"/>
                  </a:lnTo>
                  <a:lnTo>
                    <a:pt x="330327" y="36195"/>
                  </a:lnTo>
                  <a:lnTo>
                    <a:pt x="330161" y="36195"/>
                  </a:lnTo>
                  <a:lnTo>
                    <a:pt x="316661" y="38354"/>
                  </a:lnTo>
                  <a:lnTo>
                    <a:pt x="313817" y="38862"/>
                  </a:lnTo>
                  <a:lnTo>
                    <a:pt x="311277" y="42164"/>
                  </a:lnTo>
                  <a:lnTo>
                    <a:pt x="311365" y="42799"/>
                  </a:lnTo>
                  <a:lnTo>
                    <a:pt x="311416" y="43218"/>
                  </a:lnTo>
                  <a:lnTo>
                    <a:pt x="311531" y="43942"/>
                  </a:lnTo>
                  <a:lnTo>
                    <a:pt x="311632" y="44704"/>
                  </a:lnTo>
                  <a:lnTo>
                    <a:pt x="311670" y="44958"/>
                  </a:lnTo>
                  <a:lnTo>
                    <a:pt x="311785" y="45720"/>
                  </a:lnTo>
                  <a:lnTo>
                    <a:pt x="311873" y="46355"/>
                  </a:lnTo>
                  <a:lnTo>
                    <a:pt x="311912" y="46609"/>
                  </a:lnTo>
                  <a:lnTo>
                    <a:pt x="312039" y="47498"/>
                  </a:lnTo>
                  <a:lnTo>
                    <a:pt x="312166" y="48387"/>
                  </a:lnTo>
                  <a:lnTo>
                    <a:pt x="312293" y="49276"/>
                  </a:lnTo>
                  <a:lnTo>
                    <a:pt x="315468" y="51816"/>
                  </a:lnTo>
                  <a:lnTo>
                    <a:pt x="329984" y="50342"/>
                  </a:lnTo>
                  <a:lnTo>
                    <a:pt x="327520" y="59575"/>
                  </a:lnTo>
                  <a:lnTo>
                    <a:pt x="327456" y="59817"/>
                  </a:lnTo>
                  <a:lnTo>
                    <a:pt x="312928" y="95885"/>
                  </a:lnTo>
                  <a:lnTo>
                    <a:pt x="282638" y="158496"/>
                  </a:lnTo>
                  <a:lnTo>
                    <a:pt x="262255" y="193294"/>
                  </a:lnTo>
                  <a:lnTo>
                    <a:pt x="240030" y="229616"/>
                  </a:lnTo>
                  <a:lnTo>
                    <a:pt x="233197" y="241947"/>
                  </a:lnTo>
                  <a:lnTo>
                    <a:pt x="203835" y="269494"/>
                  </a:lnTo>
                  <a:lnTo>
                    <a:pt x="152400" y="316992"/>
                  </a:lnTo>
                  <a:lnTo>
                    <a:pt x="105029" y="359029"/>
                  </a:lnTo>
                  <a:lnTo>
                    <a:pt x="30226" y="426974"/>
                  </a:lnTo>
                  <a:lnTo>
                    <a:pt x="127" y="455295"/>
                  </a:lnTo>
                  <a:lnTo>
                    <a:pt x="0" y="458343"/>
                  </a:lnTo>
                  <a:lnTo>
                    <a:pt x="3556" y="462407"/>
                  </a:lnTo>
                  <a:lnTo>
                    <a:pt x="6731" y="462661"/>
                  </a:lnTo>
                  <a:lnTo>
                    <a:pt x="8763" y="460883"/>
                  </a:lnTo>
                  <a:lnTo>
                    <a:pt x="38227" y="436118"/>
                  </a:lnTo>
                  <a:lnTo>
                    <a:pt x="73279" y="405892"/>
                  </a:lnTo>
                  <a:lnTo>
                    <a:pt x="161671" y="327279"/>
                  </a:lnTo>
                  <a:lnTo>
                    <a:pt x="213360" y="279654"/>
                  </a:lnTo>
                  <a:lnTo>
                    <a:pt x="214604" y="278498"/>
                  </a:lnTo>
                  <a:lnTo>
                    <a:pt x="206629" y="296926"/>
                  </a:lnTo>
                  <a:lnTo>
                    <a:pt x="205486" y="299466"/>
                  </a:lnTo>
                  <a:lnTo>
                    <a:pt x="206629" y="302514"/>
                  </a:lnTo>
                  <a:lnTo>
                    <a:pt x="209169" y="303784"/>
                  </a:lnTo>
                  <a:lnTo>
                    <a:pt x="211709" y="304927"/>
                  </a:lnTo>
                  <a:lnTo>
                    <a:pt x="214757" y="303911"/>
                  </a:lnTo>
                  <a:lnTo>
                    <a:pt x="216027" y="301498"/>
                  </a:lnTo>
                  <a:lnTo>
                    <a:pt x="231914" y="272097"/>
                  </a:lnTo>
                  <a:lnTo>
                    <a:pt x="319519" y="180441"/>
                  </a:lnTo>
                  <a:lnTo>
                    <a:pt x="371652" y="135382"/>
                  </a:lnTo>
                  <a:lnTo>
                    <a:pt x="418680" y="99872"/>
                  </a:lnTo>
                  <a:lnTo>
                    <a:pt x="504952" y="41275"/>
                  </a:lnTo>
                  <a:lnTo>
                    <a:pt x="544068" y="11430"/>
                  </a:lnTo>
                  <a:lnTo>
                    <a:pt x="544703" y="6985"/>
                  </a:lnTo>
                  <a:close/>
                </a:path>
              </a:pathLst>
            </a:custGeom>
            <a:solidFill>
              <a:srgbClr val="FF0000"/>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1267967"/>
            <a:ext cx="9968865" cy="2205355"/>
            <a:chOff x="0" y="1267967"/>
            <a:chExt cx="9968865" cy="2205355"/>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135123" y="1267967"/>
              <a:ext cx="7833359" cy="2205228"/>
            </a:xfrm>
            <a:prstGeom prst="rect">
              <a:avLst/>
            </a:prstGeom>
          </p:spPr>
        </p:pic>
        <p:sp>
          <p:nvSpPr>
            <p:cNvPr id="14" name="object 14"/>
            <p:cNvSpPr/>
            <p:nvPr/>
          </p:nvSpPr>
          <p:spPr>
            <a:xfrm>
              <a:off x="6168898" y="2668650"/>
              <a:ext cx="304800" cy="285750"/>
            </a:xfrm>
            <a:custGeom>
              <a:avLst/>
              <a:gdLst/>
              <a:ahLst/>
              <a:cxnLst/>
              <a:rect l="l" t="t" r="r" b="b"/>
              <a:pathLst>
                <a:path w="304800" h="285750">
                  <a:moveTo>
                    <a:pt x="4826" y="281940"/>
                  </a:moveTo>
                  <a:lnTo>
                    <a:pt x="3810" y="280797"/>
                  </a:lnTo>
                  <a:lnTo>
                    <a:pt x="1016" y="280797"/>
                  </a:lnTo>
                  <a:lnTo>
                    <a:pt x="0" y="281940"/>
                  </a:lnTo>
                  <a:lnTo>
                    <a:pt x="0" y="284607"/>
                  </a:lnTo>
                  <a:lnTo>
                    <a:pt x="1016" y="285623"/>
                  </a:lnTo>
                  <a:lnTo>
                    <a:pt x="3810" y="285623"/>
                  </a:lnTo>
                  <a:lnTo>
                    <a:pt x="4826" y="284607"/>
                  </a:lnTo>
                  <a:lnTo>
                    <a:pt x="4826" y="283210"/>
                  </a:lnTo>
                  <a:lnTo>
                    <a:pt x="4826" y="281940"/>
                  </a:lnTo>
                  <a:close/>
                </a:path>
                <a:path w="304800" h="285750">
                  <a:moveTo>
                    <a:pt x="304419" y="12319"/>
                  </a:moveTo>
                  <a:lnTo>
                    <a:pt x="304190" y="10795"/>
                  </a:lnTo>
                  <a:lnTo>
                    <a:pt x="304101" y="10160"/>
                  </a:lnTo>
                  <a:lnTo>
                    <a:pt x="303974" y="9271"/>
                  </a:lnTo>
                  <a:lnTo>
                    <a:pt x="303936" y="8978"/>
                  </a:lnTo>
                  <a:lnTo>
                    <a:pt x="304203" y="8978"/>
                  </a:lnTo>
                  <a:lnTo>
                    <a:pt x="302310" y="7620"/>
                  </a:lnTo>
                  <a:lnTo>
                    <a:pt x="300355" y="7620"/>
                  </a:lnTo>
                  <a:lnTo>
                    <a:pt x="286004" y="9271"/>
                  </a:lnTo>
                  <a:lnTo>
                    <a:pt x="285750" y="9271"/>
                  </a:lnTo>
                  <a:lnTo>
                    <a:pt x="276733" y="10795"/>
                  </a:lnTo>
                  <a:lnTo>
                    <a:pt x="260604" y="10795"/>
                  </a:lnTo>
                  <a:lnTo>
                    <a:pt x="247865" y="8978"/>
                  </a:lnTo>
                  <a:lnTo>
                    <a:pt x="236664" y="6959"/>
                  </a:lnTo>
                  <a:lnTo>
                    <a:pt x="221869" y="3937"/>
                  </a:lnTo>
                  <a:lnTo>
                    <a:pt x="204724" y="0"/>
                  </a:lnTo>
                  <a:lnTo>
                    <a:pt x="203073" y="1143"/>
                  </a:lnTo>
                  <a:lnTo>
                    <a:pt x="202425" y="3937"/>
                  </a:lnTo>
                  <a:lnTo>
                    <a:pt x="202311" y="4445"/>
                  </a:lnTo>
                  <a:lnTo>
                    <a:pt x="203327" y="6096"/>
                  </a:lnTo>
                  <a:lnTo>
                    <a:pt x="220472" y="10160"/>
                  </a:lnTo>
                  <a:lnTo>
                    <a:pt x="234188" y="13081"/>
                  </a:lnTo>
                  <a:lnTo>
                    <a:pt x="246126" y="15367"/>
                  </a:lnTo>
                  <a:lnTo>
                    <a:pt x="257683" y="17272"/>
                  </a:lnTo>
                  <a:lnTo>
                    <a:pt x="258064" y="17272"/>
                  </a:lnTo>
                  <a:lnTo>
                    <a:pt x="267462" y="17780"/>
                  </a:lnTo>
                  <a:lnTo>
                    <a:pt x="277876" y="17780"/>
                  </a:lnTo>
                  <a:lnTo>
                    <a:pt x="286893" y="16383"/>
                  </a:lnTo>
                  <a:lnTo>
                    <a:pt x="293624" y="15621"/>
                  </a:lnTo>
                  <a:lnTo>
                    <a:pt x="301371" y="14351"/>
                  </a:lnTo>
                  <a:lnTo>
                    <a:pt x="303149" y="14097"/>
                  </a:lnTo>
                  <a:lnTo>
                    <a:pt x="304419" y="12319"/>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75" dirty="0"/>
              <a:t> </a:t>
            </a:r>
            <a:r>
              <a:rPr dirty="0"/>
              <a:t>a</a:t>
            </a:r>
            <a:r>
              <a:rPr spc="-85" dirty="0"/>
              <a:t> </a:t>
            </a:r>
            <a:r>
              <a:rPr dirty="0"/>
              <a:t>dual</a:t>
            </a:r>
            <a:r>
              <a:rPr spc="-75" dirty="0"/>
              <a:t> </a:t>
            </a:r>
            <a:r>
              <a:rPr dirty="0"/>
              <a:t>core</a:t>
            </a:r>
            <a:r>
              <a:rPr spc="-70" dirty="0"/>
              <a:t> </a:t>
            </a:r>
            <a:r>
              <a:rPr spc="-10" dirty="0"/>
              <a:t>processor</a:t>
            </a:r>
          </a:p>
        </p:txBody>
      </p:sp>
      <p:sp>
        <p:nvSpPr>
          <p:cNvPr id="17" name="object 17"/>
          <p:cNvSpPr txBox="1"/>
          <p:nvPr/>
        </p:nvSpPr>
        <p:spPr>
          <a:xfrm>
            <a:off x="3079495" y="3960367"/>
            <a:ext cx="546354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MT"/>
                <a:cs typeface="Arial MT"/>
              </a:rPr>
              <a:t>Note</a:t>
            </a:r>
            <a:r>
              <a:rPr sz="2400" spc="-4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we</a:t>
            </a:r>
            <a:r>
              <a:rPr sz="2400" spc="-35" dirty="0">
                <a:latin typeface="Arial MT"/>
                <a:cs typeface="Arial MT"/>
              </a:rPr>
              <a:t> </a:t>
            </a:r>
            <a:r>
              <a:rPr sz="2400" dirty="0">
                <a:latin typeface="Arial MT"/>
                <a:cs typeface="Arial MT"/>
              </a:rPr>
              <a:t>increase</a:t>
            </a:r>
            <a:r>
              <a:rPr sz="2400" spc="-30" dirty="0">
                <a:latin typeface="Arial MT"/>
                <a:cs typeface="Arial MT"/>
              </a:rPr>
              <a:t> </a:t>
            </a:r>
            <a:r>
              <a:rPr sz="2400" dirty="0">
                <a:latin typeface="Arial MT"/>
                <a:cs typeface="Arial MT"/>
              </a:rPr>
              <a:t>n,</a:t>
            </a:r>
            <a:r>
              <a:rPr sz="2400" spc="-4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estimate </a:t>
            </a:r>
            <a:r>
              <a:rPr sz="2400" dirty="0">
                <a:latin typeface="Arial MT"/>
                <a:cs typeface="Arial MT"/>
              </a:rPr>
              <a:t>with</a:t>
            </a:r>
            <a:r>
              <a:rPr sz="2400" spc="-40" dirty="0">
                <a:latin typeface="Arial MT"/>
                <a:cs typeface="Arial MT"/>
              </a:rPr>
              <a:t> </a:t>
            </a:r>
            <a:r>
              <a:rPr sz="2400" dirty="0">
                <a:latin typeface="Arial MT"/>
                <a:cs typeface="Arial MT"/>
              </a:rPr>
              <a:t>one</a:t>
            </a:r>
            <a:r>
              <a:rPr sz="2400" spc="-35"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gets</a:t>
            </a:r>
            <a:r>
              <a:rPr sz="2400" spc="-40" dirty="0">
                <a:latin typeface="Arial MT"/>
                <a:cs typeface="Arial MT"/>
              </a:rPr>
              <a:t> </a:t>
            </a:r>
            <a:r>
              <a:rPr sz="2400" dirty="0">
                <a:latin typeface="Arial MT"/>
                <a:cs typeface="Arial MT"/>
              </a:rPr>
              <a:t>better</a:t>
            </a:r>
            <a:r>
              <a:rPr sz="2400" spc="-40" dirty="0">
                <a:latin typeface="Arial MT"/>
                <a:cs typeface="Arial MT"/>
              </a:rPr>
              <a:t> </a:t>
            </a:r>
            <a:r>
              <a:rPr sz="2400" dirty="0">
                <a:latin typeface="Arial MT"/>
                <a:cs typeface="Arial MT"/>
              </a:rPr>
              <a:t>and</a:t>
            </a:r>
            <a:r>
              <a:rPr sz="2400" spc="-40" dirty="0">
                <a:latin typeface="Arial MT"/>
                <a:cs typeface="Arial MT"/>
              </a:rPr>
              <a:t> </a:t>
            </a:r>
            <a:r>
              <a:rPr sz="2400" spc="-10" dirty="0">
                <a:latin typeface="Arial MT"/>
                <a:cs typeface="Arial MT"/>
              </a:rPr>
              <a:t>better.</a:t>
            </a:r>
            <a:endParaRPr sz="2400">
              <a:latin typeface="Arial MT"/>
              <a:cs typeface="Arial MT"/>
            </a:endParaRPr>
          </a:p>
        </p:txBody>
      </p:sp>
      <p:pic>
        <p:nvPicPr>
          <p:cNvPr id="18" name="object 18"/>
          <p:cNvPicPr/>
          <p:nvPr/>
        </p:nvPicPr>
        <p:blipFill>
          <a:blip r:embed="rId4" cstate="print"/>
          <a:stretch>
            <a:fillRect/>
          </a:stretch>
        </p:blipFill>
        <p:spPr>
          <a:xfrm>
            <a:off x="636353" y="3776726"/>
            <a:ext cx="1270170" cy="1267206"/>
          </a:xfrm>
          <a:prstGeom prst="rect">
            <a:avLst/>
          </a:prstGeom>
        </p:spPr>
      </p:pic>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37844"/>
            <a:ext cx="10060305" cy="5202555"/>
            <a:chOff x="0" y="1037844"/>
            <a:chExt cx="10060305" cy="5202555"/>
          </a:xfrm>
        </p:grpSpPr>
        <p:pic>
          <p:nvPicPr>
            <p:cNvPr id="3" name="object 3"/>
            <p:cNvPicPr/>
            <p:nvPr/>
          </p:nvPicPr>
          <p:blipFill>
            <a:blip r:embed="rId2" cstate="print"/>
            <a:stretch>
              <a:fillRect/>
            </a:stretch>
          </p:blipFill>
          <p:spPr>
            <a:xfrm>
              <a:off x="2333244" y="1037844"/>
              <a:ext cx="7726680" cy="4911852"/>
            </a:xfrm>
            <a:prstGeom prst="rect">
              <a:avLst/>
            </a:prstGeom>
          </p:spPr>
        </p:pic>
        <p:sp>
          <p:nvSpPr>
            <p:cNvPr id="4" name="object 4"/>
            <p:cNvSpPr/>
            <p:nvPr/>
          </p:nvSpPr>
          <p:spPr>
            <a:xfrm>
              <a:off x="93322" y="4010405"/>
              <a:ext cx="161925" cy="548005"/>
            </a:xfrm>
            <a:custGeom>
              <a:avLst/>
              <a:gdLst/>
              <a:ahLst/>
              <a:cxnLst/>
              <a:rect l="l" t="t" r="r" b="b"/>
              <a:pathLst>
                <a:path w="161925" h="548004">
                  <a:moveTo>
                    <a:pt x="158620" y="531114"/>
                  </a:moveTo>
                  <a:lnTo>
                    <a:pt x="147876" y="531114"/>
                  </a:lnTo>
                  <a:lnTo>
                    <a:pt x="144345" y="534289"/>
                  </a:lnTo>
                  <a:lnTo>
                    <a:pt x="144241" y="535686"/>
                  </a:lnTo>
                  <a:lnTo>
                    <a:pt x="143888" y="539623"/>
                  </a:lnTo>
                  <a:lnTo>
                    <a:pt x="144358" y="541020"/>
                  </a:lnTo>
                  <a:lnTo>
                    <a:pt x="144270" y="541333"/>
                  </a:lnTo>
                  <a:lnTo>
                    <a:pt x="144945" y="544360"/>
                  </a:lnTo>
                  <a:lnTo>
                    <a:pt x="145350" y="544873"/>
                  </a:lnTo>
                  <a:lnTo>
                    <a:pt x="147588" y="546738"/>
                  </a:lnTo>
                  <a:lnTo>
                    <a:pt x="155140" y="547878"/>
                  </a:lnTo>
                  <a:lnTo>
                    <a:pt x="155682" y="547497"/>
                  </a:lnTo>
                  <a:lnTo>
                    <a:pt x="155305" y="547497"/>
                  </a:lnTo>
                  <a:lnTo>
                    <a:pt x="151189" y="547209"/>
                  </a:lnTo>
                  <a:lnTo>
                    <a:pt x="155724" y="547209"/>
                  </a:lnTo>
                  <a:lnTo>
                    <a:pt x="158633" y="545211"/>
                  </a:lnTo>
                  <a:lnTo>
                    <a:pt x="159961" y="541333"/>
                  </a:lnTo>
                  <a:lnTo>
                    <a:pt x="160069" y="541020"/>
                  </a:lnTo>
                  <a:lnTo>
                    <a:pt x="144358" y="541020"/>
                  </a:lnTo>
                  <a:lnTo>
                    <a:pt x="144034" y="540277"/>
                  </a:lnTo>
                  <a:lnTo>
                    <a:pt x="160199" y="540277"/>
                  </a:lnTo>
                  <a:lnTo>
                    <a:pt x="160302" y="539821"/>
                  </a:lnTo>
                  <a:lnTo>
                    <a:pt x="160347" y="539623"/>
                  </a:lnTo>
                  <a:lnTo>
                    <a:pt x="160208" y="535686"/>
                  </a:lnTo>
                  <a:lnTo>
                    <a:pt x="160195" y="535305"/>
                  </a:lnTo>
                  <a:lnTo>
                    <a:pt x="158989" y="531286"/>
                  </a:lnTo>
                  <a:lnTo>
                    <a:pt x="158620" y="531114"/>
                  </a:lnTo>
                  <a:close/>
                </a:path>
                <a:path w="161925" h="548004">
                  <a:moveTo>
                    <a:pt x="155724" y="547209"/>
                  </a:moveTo>
                  <a:lnTo>
                    <a:pt x="151189" y="547209"/>
                  </a:lnTo>
                  <a:lnTo>
                    <a:pt x="155305" y="547497"/>
                  </a:lnTo>
                  <a:lnTo>
                    <a:pt x="155724" y="547209"/>
                  </a:lnTo>
                  <a:close/>
                </a:path>
                <a:path w="161925" h="548004">
                  <a:moveTo>
                    <a:pt x="159961" y="541333"/>
                  </a:moveTo>
                  <a:lnTo>
                    <a:pt x="158924" y="544360"/>
                  </a:lnTo>
                  <a:lnTo>
                    <a:pt x="158850" y="544576"/>
                  </a:lnTo>
                  <a:lnTo>
                    <a:pt x="158748" y="544873"/>
                  </a:lnTo>
                  <a:lnTo>
                    <a:pt x="158633" y="545211"/>
                  </a:lnTo>
                  <a:lnTo>
                    <a:pt x="155305" y="547497"/>
                  </a:lnTo>
                  <a:lnTo>
                    <a:pt x="155682" y="547497"/>
                  </a:lnTo>
                  <a:lnTo>
                    <a:pt x="159115" y="545084"/>
                  </a:lnTo>
                  <a:lnTo>
                    <a:pt x="159961" y="541333"/>
                  </a:lnTo>
                  <a:close/>
                </a:path>
                <a:path w="161925" h="548004">
                  <a:moveTo>
                    <a:pt x="147588" y="546738"/>
                  </a:moveTo>
                  <a:lnTo>
                    <a:pt x="148153" y="547209"/>
                  </a:lnTo>
                  <a:lnTo>
                    <a:pt x="150706" y="547209"/>
                  </a:lnTo>
                  <a:lnTo>
                    <a:pt x="147588" y="546738"/>
                  </a:lnTo>
                  <a:close/>
                </a:path>
                <a:path w="161925" h="548004">
                  <a:moveTo>
                    <a:pt x="145602" y="545084"/>
                  </a:moveTo>
                  <a:lnTo>
                    <a:pt x="145616" y="545211"/>
                  </a:lnTo>
                  <a:lnTo>
                    <a:pt x="146720" y="546608"/>
                  </a:lnTo>
                  <a:lnTo>
                    <a:pt x="147588" y="546738"/>
                  </a:lnTo>
                  <a:lnTo>
                    <a:pt x="145602" y="545084"/>
                  </a:lnTo>
                  <a:close/>
                </a:path>
                <a:path w="161925" h="548004">
                  <a:moveTo>
                    <a:pt x="143918" y="540012"/>
                  </a:moveTo>
                  <a:lnTo>
                    <a:pt x="143819" y="541333"/>
                  </a:lnTo>
                  <a:lnTo>
                    <a:pt x="143710" y="542798"/>
                  </a:lnTo>
                  <a:lnTo>
                    <a:pt x="144945" y="544360"/>
                  </a:lnTo>
                  <a:lnTo>
                    <a:pt x="144034" y="540277"/>
                  </a:lnTo>
                  <a:lnTo>
                    <a:pt x="143918" y="540012"/>
                  </a:lnTo>
                  <a:close/>
                </a:path>
                <a:path w="161925" h="548004">
                  <a:moveTo>
                    <a:pt x="158989" y="531286"/>
                  </a:moveTo>
                  <a:lnTo>
                    <a:pt x="160195" y="535305"/>
                  </a:lnTo>
                  <a:lnTo>
                    <a:pt x="160199" y="540277"/>
                  </a:lnTo>
                  <a:lnTo>
                    <a:pt x="160414" y="540012"/>
                  </a:lnTo>
                  <a:lnTo>
                    <a:pt x="161897" y="535686"/>
                  </a:lnTo>
                  <a:lnTo>
                    <a:pt x="161687" y="534289"/>
                  </a:lnTo>
                  <a:lnTo>
                    <a:pt x="159979" y="531749"/>
                  </a:lnTo>
                  <a:lnTo>
                    <a:pt x="158989" y="531286"/>
                  </a:lnTo>
                  <a:close/>
                </a:path>
                <a:path w="161925" h="548004">
                  <a:moveTo>
                    <a:pt x="137009" y="520265"/>
                  </a:moveTo>
                  <a:lnTo>
                    <a:pt x="139646" y="529971"/>
                  </a:lnTo>
                  <a:lnTo>
                    <a:pt x="140046" y="531114"/>
                  </a:lnTo>
                  <a:lnTo>
                    <a:pt x="143748" y="539623"/>
                  </a:lnTo>
                  <a:lnTo>
                    <a:pt x="143835" y="539821"/>
                  </a:lnTo>
                  <a:lnTo>
                    <a:pt x="143888" y="539623"/>
                  </a:lnTo>
                  <a:lnTo>
                    <a:pt x="144241" y="535686"/>
                  </a:lnTo>
                  <a:lnTo>
                    <a:pt x="144345" y="534289"/>
                  </a:lnTo>
                  <a:lnTo>
                    <a:pt x="147876" y="531114"/>
                  </a:lnTo>
                  <a:lnTo>
                    <a:pt x="158922" y="531114"/>
                  </a:lnTo>
                  <a:lnTo>
                    <a:pt x="158760" y="530733"/>
                  </a:lnTo>
                  <a:lnTo>
                    <a:pt x="156724" y="525399"/>
                  </a:lnTo>
                  <a:lnTo>
                    <a:pt x="156590" y="525110"/>
                  </a:lnTo>
                  <a:lnTo>
                    <a:pt x="156385" y="524510"/>
                  </a:lnTo>
                  <a:lnTo>
                    <a:pt x="155557" y="521081"/>
                  </a:lnTo>
                  <a:lnTo>
                    <a:pt x="137436" y="521081"/>
                  </a:lnTo>
                  <a:lnTo>
                    <a:pt x="137009" y="520265"/>
                  </a:lnTo>
                  <a:close/>
                </a:path>
                <a:path w="161925" h="548004">
                  <a:moveTo>
                    <a:pt x="158922" y="531114"/>
                  </a:moveTo>
                  <a:lnTo>
                    <a:pt x="158620" y="531114"/>
                  </a:lnTo>
                  <a:lnTo>
                    <a:pt x="158989" y="531286"/>
                  </a:lnTo>
                  <a:lnTo>
                    <a:pt x="158922" y="531114"/>
                  </a:lnTo>
                  <a:close/>
                </a:path>
                <a:path w="161925" h="548004">
                  <a:moveTo>
                    <a:pt x="155057" y="519176"/>
                  </a:moveTo>
                  <a:lnTo>
                    <a:pt x="136712" y="519176"/>
                  </a:lnTo>
                  <a:lnTo>
                    <a:pt x="137436" y="521081"/>
                  </a:lnTo>
                  <a:lnTo>
                    <a:pt x="155557" y="521081"/>
                  </a:lnTo>
                  <a:lnTo>
                    <a:pt x="155057" y="519176"/>
                  </a:lnTo>
                  <a:close/>
                </a:path>
                <a:path w="161925" h="548004">
                  <a:moveTo>
                    <a:pt x="1366" y="14097"/>
                  </a:moveTo>
                  <a:lnTo>
                    <a:pt x="1364" y="21844"/>
                  </a:lnTo>
                  <a:lnTo>
                    <a:pt x="2168" y="32766"/>
                  </a:lnTo>
                  <a:lnTo>
                    <a:pt x="2280" y="34290"/>
                  </a:lnTo>
                  <a:lnTo>
                    <a:pt x="4801" y="56388"/>
                  </a:lnTo>
                  <a:lnTo>
                    <a:pt x="7973" y="87884"/>
                  </a:lnTo>
                  <a:lnTo>
                    <a:pt x="13362" y="128905"/>
                  </a:lnTo>
                  <a:lnTo>
                    <a:pt x="20573" y="174752"/>
                  </a:lnTo>
                  <a:lnTo>
                    <a:pt x="20646" y="175260"/>
                  </a:lnTo>
                  <a:lnTo>
                    <a:pt x="30359" y="222758"/>
                  </a:lnTo>
                  <a:lnTo>
                    <a:pt x="41539" y="271145"/>
                  </a:lnTo>
                  <a:lnTo>
                    <a:pt x="41615" y="271526"/>
                  </a:lnTo>
                  <a:lnTo>
                    <a:pt x="53845" y="317627"/>
                  </a:lnTo>
                  <a:lnTo>
                    <a:pt x="67282" y="359791"/>
                  </a:lnTo>
                  <a:lnTo>
                    <a:pt x="82242" y="397764"/>
                  </a:lnTo>
                  <a:lnTo>
                    <a:pt x="95920" y="432689"/>
                  </a:lnTo>
                  <a:lnTo>
                    <a:pt x="96047" y="432943"/>
                  </a:lnTo>
                  <a:lnTo>
                    <a:pt x="108658" y="461772"/>
                  </a:lnTo>
                  <a:lnTo>
                    <a:pt x="108798" y="462153"/>
                  </a:lnTo>
                  <a:lnTo>
                    <a:pt x="120698" y="486537"/>
                  </a:lnTo>
                  <a:lnTo>
                    <a:pt x="129600" y="506222"/>
                  </a:lnTo>
                  <a:lnTo>
                    <a:pt x="129842" y="506603"/>
                  </a:lnTo>
                  <a:lnTo>
                    <a:pt x="137009" y="520265"/>
                  </a:lnTo>
                  <a:lnTo>
                    <a:pt x="136712" y="519176"/>
                  </a:lnTo>
                  <a:lnTo>
                    <a:pt x="155057" y="519176"/>
                  </a:lnTo>
                  <a:lnTo>
                    <a:pt x="153857" y="514604"/>
                  </a:lnTo>
                  <a:lnTo>
                    <a:pt x="153146" y="512826"/>
                  </a:lnTo>
                  <a:lnTo>
                    <a:pt x="145628" y="498348"/>
                  </a:lnTo>
                  <a:lnTo>
                    <a:pt x="136839" y="479044"/>
                  </a:lnTo>
                  <a:lnTo>
                    <a:pt x="136751" y="478790"/>
                  </a:lnTo>
                  <a:lnTo>
                    <a:pt x="124732" y="453981"/>
                  </a:lnTo>
                  <a:lnTo>
                    <a:pt x="112544" y="426090"/>
                  </a:lnTo>
                  <a:lnTo>
                    <a:pt x="112454" y="425821"/>
                  </a:lnTo>
                  <a:lnTo>
                    <a:pt x="98879" y="391160"/>
                  </a:lnTo>
                  <a:lnTo>
                    <a:pt x="84322" y="354359"/>
                  </a:lnTo>
                  <a:lnTo>
                    <a:pt x="70990" y="312547"/>
                  </a:lnTo>
                  <a:lnTo>
                    <a:pt x="58942" y="267208"/>
                  </a:lnTo>
                  <a:lnTo>
                    <a:pt x="47808" y="219202"/>
                  </a:lnTo>
                  <a:lnTo>
                    <a:pt x="38150" y="172085"/>
                  </a:lnTo>
                  <a:lnTo>
                    <a:pt x="31011" y="126923"/>
                  </a:lnTo>
                  <a:lnTo>
                    <a:pt x="25545" y="86106"/>
                  </a:lnTo>
                  <a:lnTo>
                    <a:pt x="22314" y="55118"/>
                  </a:lnTo>
                  <a:lnTo>
                    <a:pt x="19672" y="32766"/>
                  </a:lnTo>
                  <a:lnTo>
                    <a:pt x="19093" y="26491"/>
                  </a:lnTo>
                  <a:lnTo>
                    <a:pt x="17037" y="24765"/>
                  </a:lnTo>
                  <a:lnTo>
                    <a:pt x="12275" y="21590"/>
                  </a:lnTo>
                  <a:lnTo>
                    <a:pt x="12083" y="21590"/>
                  </a:lnTo>
                  <a:lnTo>
                    <a:pt x="8818" y="19047"/>
                  </a:lnTo>
                  <a:lnTo>
                    <a:pt x="2852" y="15240"/>
                  </a:lnTo>
                  <a:lnTo>
                    <a:pt x="1690" y="15240"/>
                  </a:lnTo>
                  <a:lnTo>
                    <a:pt x="1366" y="14097"/>
                  </a:lnTo>
                  <a:close/>
                </a:path>
                <a:path w="161925" h="548004">
                  <a:moveTo>
                    <a:pt x="16589" y="3911"/>
                  </a:moveTo>
                  <a:lnTo>
                    <a:pt x="17794" y="5715"/>
                  </a:lnTo>
                  <a:lnTo>
                    <a:pt x="17860" y="9525"/>
                  </a:lnTo>
                  <a:lnTo>
                    <a:pt x="18148" y="10541"/>
                  </a:lnTo>
                  <a:lnTo>
                    <a:pt x="18349" y="11938"/>
                  </a:lnTo>
                  <a:lnTo>
                    <a:pt x="18406" y="12336"/>
                  </a:lnTo>
                  <a:lnTo>
                    <a:pt x="18477" y="12827"/>
                  </a:lnTo>
                  <a:lnTo>
                    <a:pt x="18560" y="20701"/>
                  </a:lnTo>
                  <a:lnTo>
                    <a:pt x="19093" y="26491"/>
                  </a:lnTo>
                  <a:lnTo>
                    <a:pt x="22179" y="29083"/>
                  </a:lnTo>
                  <a:lnTo>
                    <a:pt x="23381" y="29845"/>
                  </a:lnTo>
                  <a:lnTo>
                    <a:pt x="28676" y="32766"/>
                  </a:lnTo>
                  <a:lnTo>
                    <a:pt x="31503" y="34290"/>
                  </a:lnTo>
                  <a:lnTo>
                    <a:pt x="31786" y="34462"/>
                  </a:lnTo>
                  <a:lnTo>
                    <a:pt x="32051" y="34671"/>
                  </a:lnTo>
                  <a:lnTo>
                    <a:pt x="40637" y="40640"/>
                  </a:lnTo>
                  <a:lnTo>
                    <a:pt x="41386" y="41021"/>
                  </a:lnTo>
                  <a:lnTo>
                    <a:pt x="53959" y="47687"/>
                  </a:lnTo>
                  <a:lnTo>
                    <a:pt x="66024" y="54483"/>
                  </a:lnTo>
                  <a:lnTo>
                    <a:pt x="67091" y="55118"/>
                  </a:lnTo>
                  <a:lnTo>
                    <a:pt x="81607" y="62865"/>
                  </a:lnTo>
                  <a:lnTo>
                    <a:pt x="81836" y="62865"/>
                  </a:lnTo>
                  <a:lnTo>
                    <a:pt x="94383" y="68961"/>
                  </a:lnTo>
                  <a:lnTo>
                    <a:pt x="110652" y="75184"/>
                  </a:lnTo>
                  <a:lnTo>
                    <a:pt x="114310" y="73533"/>
                  </a:lnTo>
                  <a:lnTo>
                    <a:pt x="115580" y="70231"/>
                  </a:lnTo>
                  <a:lnTo>
                    <a:pt x="116850" y="67056"/>
                  </a:lnTo>
                  <a:lnTo>
                    <a:pt x="115249" y="63373"/>
                  </a:lnTo>
                  <a:lnTo>
                    <a:pt x="111998" y="62103"/>
                  </a:lnTo>
                  <a:lnTo>
                    <a:pt x="100016" y="57277"/>
                  </a:lnTo>
                  <a:lnTo>
                    <a:pt x="99781" y="57277"/>
                  </a:lnTo>
                  <a:lnTo>
                    <a:pt x="88059" y="50800"/>
                  </a:lnTo>
                  <a:lnTo>
                    <a:pt x="73898" y="42799"/>
                  </a:lnTo>
                  <a:lnTo>
                    <a:pt x="60398" y="34798"/>
                  </a:lnTo>
                  <a:lnTo>
                    <a:pt x="60271" y="34671"/>
                  </a:lnTo>
                  <a:lnTo>
                    <a:pt x="49392" y="28575"/>
                  </a:lnTo>
                  <a:lnTo>
                    <a:pt x="48979" y="28375"/>
                  </a:lnTo>
                  <a:lnTo>
                    <a:pt x="48486" y="28067"/>
                  </a:lnTo>
                  <a:lnTo>
                    <a:pt x="48630" y="28067"/>
                  </a:lnTo>
                  <a:lnTo>
                    <a:pt x="40446" y="21844"/>
                  </a:lnTo>
                  <a:lnTo>
                    <a:pt x="32778" y="17145"/>
                  </a:lnTo>
                  <a:lnTo>
                    <a:pt x="32555" y="17145"/>
                  </a:lnTo>
                  <a:lnTo>
                    <a:pt x="31322" y="16256"/>
                  </a:lnTo>
                  <a:lnTo>
                    <a:pt x="31596" y="16256"/>
                  </a:lnTo>
                  <a:lnTo>
                    <a:pt x="26941" y="11938"/>
                  </a:lnTo>
                  <a:lnTo>
                    <a:pt x="21729" y="8014"/>
                  </a:lnTo>
                  <a:lnTo>
                    <a:pt x="18421" y="5080"/>
                  </a:lnTo>
                  <a:lnTo>
                    <a:pt x="16589" y="3911"/>
                  </a:lnTo>
                  <a:close/>
                </a:path>
                <a:path w="161925" h="548004">
                  <a:moveTo>
                    <a:pt x="99150" y="56928"/>
                  </a:moveTo>
                  <a:lnTo>
                    <a:pt x="99781" y="57277"/>
                  </a:lnTo>
                  <a:lnTo>
                    <a:pt x="100016" y="57277"/>
                  </a:lnTo>
                  <a:lnTo>
                    <a:pt x="99150" y="56928"/>
                  </a:lnTo>
                  <a:close/>
                </a:path>
                <a:path w="161925" h="548004">
                  <a:moveTo>
                    <a:pt x="48630" y="28067"/>
                  </a:moveTo>
                  <a:lnTo>
                    <a:pt x="48486" y="28067"/>
                  </a:lnTo>
                  <a:lnTo>
                    <a:pt x="49036" y="28375"/>
                  </a:lnTo>
                  <a:lnTo>
                    <a:pt x="48630" y="28067"/>
                  </a:lnTo>
                  <a:close/>
                </a:path>
                <a:path w="161925" h="548004">
                  <a:moveTo>
                    <a:pt x="18876" y="24130"/>
                  </a:moveTo>
                  <a:lnTo>
                    <a:pt x="16281" y="24130"/>
                  </a:lnTo>
                  <a:lnTo>
                    <a:pt x="19093" y="26491"/>
                  </a:lnTo>
                  <a:lnTo>
                    <a:pt x="18934" y="24765"/>
                  </a:lnTo>
                  <a:lnTo>
                    <a:pt x="18876" y="24130"/>
                  </a:lnTo>
                  <a:close/>
                </a:path>
                <a:path w="161925" h="548004">
                  <a:moveTo>
                    <a:pt x="8818" y="19047"/>
                  </a:moveTo>
                  <a:lnTo>
                    <a:pt x="12083" y="21590"/>
                  </a:lnTo>
                  <a:lnTo>
                    <a:pt x="12275" y="21590"/>
                  </a:lnTo>
                  <a:lnTo>
                    <a:pt x="17061" y="24765"/>
                  </a:lnTo>
                  <a:lnTo>
                    <a:pt x="16281" y="24130"/>
                  </a:lnTo>
                  <a:lnTo>
                    <a:pt x="18876" y="24130"/>
                  </a:lnTo>
                  <a:lnTo>
                    <a:pt x="18665" y="21844"/>
                  </a:lnTo>
                  <a:lnTo>
                    <a:pt x="18560" y="20701"/>
                  </a:lnTo>
                  <a:lnTo>
                    <a:pt x="18518" y="19431"/>
                  </a:lnTo>
                  <a:lnTo>
                    <a:pt x="10073" y="19431"/>
                  </a:lnTo>
                  <a:lnTo>
                    <a:pt x="8818" y="19047"/>
                  </a:lnTo>
                  <a:close/>
                </a:path>
                <a:path w="161925" h="548004">
                  <a:moveTo>
                    <a:pt x="7679" y="18161"/>
                  </a:moveTo>
                  <a:lnTo>
                    <a:pt x="8818" y="19047"/>
                  </a:lnTo>
                  <a:lnTo>
                    <a:pt x="10073" y="19431"/>
                  </a:lnTo>
                  <a:lnTo>
                    <a:pt x="7679" y="18161"/>
                  </a:lnTo>
                  <a:close/>
                </a:path>
                <a:path w="161925" h="548004">
                  <a:moveTo>
                    <a:pt x="18510" y="18161"/>
                  </a:moveTo>
                  <a:lnTo>
                    <a:pt x="7679" y="18161"/>
                  </a:lnTo>
                  <a:lnTo>
                    <a:pt x="10073" y="19431"/>
                  </a:lnTo>
                  <a:lnTo>
                    <a:pt x="18518" y="19431"/>
                  </a:lnTo>
                  <a:lnTo>
                    <a:pt x="18510" y="18161"/>
                  </a:lnTo>
                  <a:close/>
                </a:path>
                <a:path w="161925" h="548004">
                  <a:moveTo>
                    <a:pt x="18477" y="12827"/>
                  </a:moveTo>
                  <a:lnTo>
                    <a:pt x="1361" y="12827"/>
                  </a:lnTo>
                  <a:lnTo>
                    <a:pt x="1395" y="13078"/>
                  </a:lnTo>
                  <a:lnTo>
                    <a:pt x="8818" y="19047"/>
                  </a:lnTo>
                  <a:lnTo>
                    <a:pt x="7679" y="18161"/>
                  </a:lnTo>
                  <a:lnTo>
                    <a:pt x="18510" y="18161"/>
                  </a:lnTo>
                  <a:lnTo>
                    <a:pt x="18477" y="12827"/>
                  </a:lnTo>
                  <a:close/>
                </a:path>
                <a:path w="161925" h="548004">
                  <a:moveTo>
                    <a:pt x="32126" y="16746"/>
                  </a:moveTo>
                  <a:lnTo>
                    <a:pt x="32555" y="17145"/>
                  </a:lnTo>
                  <a:lnTo>
                    <a:pt x="32778" y="17145"/>
                  </a:lnTo>
                  <a:lnTo>
                    <a:pt x="32126" y="16746"/>
                  </a:lnTo>
                  <a:close/>
                </a:path>
                <a:path w="161925" h="548004">
                  <a:moveTo>
                    <a:pt x="31596" y="16256"/>
                  </a:moveTo>
                  <a:lnTo>
                    <a:pt x="31322" y="16256"/>
                  </a:lnTo>
                  <a:lnTo>
                    <a:pt x="32126" y="16746"/>
                  </a:lnTo>
                  <a:lnTo>
                    <a:pt x="31596" y="16256"/>
                  </a:lnTo>
                  <a:close/>
                </a:path>
                <a:path w="161925" h="548004">
                  <a:moveTo>
                    <a:pt x="1395" y="13078"/>
                  </a:moveTo>
                  <a:lnTo>
                    <a:pt x="1366" y="14097"/>
                  </a:lnTo>
                  <a:lnTo>
                    <a:pt x="1690" y="15240"/>
                  </a:lnTo>
                  <a:lnTo>
                    <a:pt x="1395" y="13078"/>
                  </a:lnTo>
                  <a:close/>
                </a:path>
                <a:path w="161925" h="548004">
                  <a:moveTo>
                    <a:pt x="1395" y="13078"/>
                  </a:moveTo>
                  <a:lnTo>
                    <a:pt x="1690" y="15240"/>
                  </a:lnTo>
                  <a:lnTo>
                    <a:pt x="2852" y="15240"/>
                  </a:lnTo>
                  <a:lnTo>
                    <a:pt x="2054" y="14097"/>
                  </a:lnTo>
                  <a:lnTo>
                    <a:pt x="1395" y="13078"/>
                  </a:lnTo>
                  <a:close/>
                </a:path>
                <a:path w="161925" h="548004">
                  <a:moveTo>
                    <a:pt x="915" y="12336"/>
                  </a:moveTo>
                  <a:lnTo>
                    <a:pt x="1006" y="12827"/>
                  </a:lnTo>
                  <a:lnTo>
                    <a:pt x="1366" y="14097"/>
                  </a:lnTo>
                  <a:lnTo>
                    <a:pt x="1360" y="13078"/>
                  </a:lnTo>
                  <a:lnTo>
                    <a:pt x="1232" y="12827"/>
                  </a:lnTo>
                  <a:lnTo>
                    <a:pt x="915" y="12336"/>
                  </a:lnTo>
                  <a:close/>
                </a:path>
                <a:path w="161925" h="548004">
                  <a:moveTo>
                    <a:pt x="9270" y="214"/>
                  </a:moveTo>
                  <a:lnTo>
                    <a:pt x="6200" y="1270"/>
                  </a:lnTo>
                  <a:lnTo>
                    <a:pt x="3975" y="1967"/>
                  </a:lnTo>
                  <a:lnTo>
                    <a:pt x="533" y="6371"/>
                  </a:lnTo>
                  <a:lnTo>
                    <a:pt x="1395" y="13078"/>
                  </a:lnTo>
                  <a:lnTo>
                    <a:pt x="1361" y="12827"/>
                  </a:lnTo>
                  <a:lnTo>
                    <a:pt x="18477" y="12827"/>
                  </a:lnTo>
                  <a:lnTo>
                    <a:pt x="18203" y="10922"/>
                  </a:lnTo>
                  <a:lnTo>
                    <a:pt x="18148" y="10541"/>
                  </a:lnTo>
                  <a:lnTo>
                    <a:pt x="17754" y="10541"/>
                  </a:lnTo>
                  <a:lnTo>
                    <a:pt x="17624" y="9525"/>
                  </a:lnTo>
                  <a:lnTo>
                    <a:pt x="17591" y="9270"/>
                  </a:lnTo>
                  <a:lnTo>
                    <a:pt x="17485" y="8444"/>
                  </a:lnTo>
                  <a:lnTo>
                    <a:pt x="17429" y="8014"/>
                  </a:lnTo>
                  <a:lnTo>
                    <a:pt x="17821" y="8014"/>
                  </a:lnTo>
                  <a:lnTo>
                    <a:pt x="17794" y="5715"/>
                  </a:lnTo>
                  <a:lnTo>
                    <a:pt x="17218" y="5715"/>
                  </a:lnTo>
                  <a:lnTo>
                    <a:pt x="13188" y="2413"/>
                  </a:lnTo>
                  <a:lnTo>
                    <a:pt x="14956" y="2413"/>
                  </a:lnTo>
                  <a:lnTo>
                    <a:pt x="14764" y="2112"/>
                  </a:lnTo>
                  <a:lnTo>
                    <a:pt x="12450" y="1270"/>
                  </a:lnTo>
                  <a:lnTo>
                    <a:pt x="9270" y="214"/>
                  </a:lnTo>
                  <a:close/>
                </a:path>
                <a:path w="161925" h="548004">
                  <a:moveTo>
                    <a:pt x="533" y="6371"/>
                  </a:moveTo>
                  <a:lnTo>
                    <a:pt x="153" y="6858"/>
                  </a:lnTo>
                  <a:lnTo>
                    <a:pt x="109" y="8014"/>
                  </a:lnTo>
                  <a:lnTo>
                    <a:pt x="0" y="10922"/>
                  </a:lnTo>
                  <a:lnTo>
                    <a:pt x="915" y="12336"/>
                  </a:lnTo>
                  <a:lnTo>
                    <a:pt x="701" y="10922"/>
                  </a:lnTo>
                  <a:lnTo>
                    <a:pt x="576" y="8014"/>
                  </a:lnTo>
                  <a:lnTo>
                    <a:pt x="533" y="6371"/>
                  </a:lnTo>
                  <a:close/>
                </a:path>
                <a:path w="161925" h="548004">
                  <a:moveTo>
                    <a:pt x="17554" y="8444"/>
                  </a:moveTo>
                  <a:lnTo>
                    <a:pt x="17624" y="9525"/>
                  </a:lnTo>
                  <a:lnTo>
                    <a:pt x="17754" y="10541"/>
                  </a:lnTo>
                  <a:lnTo>
                    <a:pt x="17788" y="9270"/>
                  </a:lnTo>
                  <a:lnTo>
                    <a:pt x="17554" y="8444"/>
                  </a:lnTo>
                  <a:close/>
                </a:path>
                <a:path w="161925" h="548004">
                  <a:moveTo>
                    <a:pt x="17860" y="9525"/>
                  </a:moveTo>
                  <a:lnTo>
                    <a:pt x="17754" y="10541"/>
                  </a:lnTo>
                  <a:lnTo>
                    <a:pt x="18148" y="10541"/>
                  </a:lnTo>
                  <a:lnTo>
                    <a:pt x="17860" y="9525"/>
                  </a:lnTo>
                  <a:close/>
                </a:path>
                <a:path w="161925" h="548004">
                  <a:moveTo>
                    <a:pt x="17821" y="8014"/>
                  </a:moveTo>
                  <a:lnTo>
                    <a:pt x="17431" y="8014"/>
                  </a:lnTo>
                  <a:lnTo>
                    <a:pt x="17788" y="9270"/>
                  </a:lnTo>
                  <a:lnTo>
                    <a:pt x="17821" y="8014"/>
                  </a:lnTo>
                  <a:close/>
                </a:path>
                <a:path w="161925" h="548004">
                  <a:moveTo>
                    <a:pt x="3975" y="1967"/>
                  </a:moveTo>
                  <a:lnTo>
                    <a:pt x="2553" y="2413"/>
                  </a:lnTo>
                  <a:lnTo>
                    <a:pt x="2868" y="2413"/>
                  </a:lnTo>
                  <a:lnTo>
                    <a:pt x="516" y="5715"/>
                  </a:lnTo>
                  <a:lnTo>
                    <a:pt x="533" y="6371"/>
                  </a:lnTo>
                  <a:lnTo>
                    <a:pt x="3862" y="2112"/>
                  </a:lnTo>
                  <a:lnTo>
                    <a:pt x="3975" y="1967"/>
                  </a:lnTo>
                  <a:close/>
                </a:path>
                <a:path w="161925" h="548004">
                  <a:moveTo>
                    <a:pt x="13188" y="2413"/>
                  </a:moveTo>
                  <a:lnTo>
                    <a:pt x="17218" y="5715"/>
                  </a:lnTo>
                  <a:lnTo>
                    <a:pt x="16703" y="5080"/>
                  </a:lnTo>
                  <a:lnTo>
                    <a:pt x="16343" y="4572"/>
                  </a:lnTo>
                  <a:lnTo>
                    <a:pt x="15691" y="3556"/>
                  </a:lnTo>
                  <a:lnTo>
                    <a:pt x="15572" y="3371"/>
                  </a:lnTo>
                  <a:lnTo>
                    <a:pt x="13188" y="2413"/>
                  </a:lnTo>
                  <a:close/>
                </a:path>
                <a:path w="161925" h="548004">
                  <a:moveTo>
                    <a:pt x="15572" y="3371"/>
                  </a:moveTo>
                  <a:lnTo>
                    <a:pt x="16343" y="4572"/>
                  </a:lnTo>
                  <a:lnTo>
                    <a:pt x="17153" y="5715"/>
                  </a:lnTo>
                  <a:lnTo>
                    <a:pt x="17794" y="5715"/>
                  </a:lnTo>
                  <a:lnTo>
                    <a:pt x="16589" y="3911"/>
                  </a:lnTo>
                  <a:lnTo>
                    <a:pt x="16031" y="3556"/>
                  </a:lnTo>
                  <a:lnTo>
                    <a:pt x="15572" y="3371"/>
                  </a:lnTo>
                  <a:close/>
                </a:path>
                <a:path w="161925" h="548004">
                  <a:moveTo>
                    <a:pt x="14764" y="2112"/>
                  </a:moveTo>
                  <a:lnTo>
                    <a:pt x="15572" y="3371"/>
                  </a:lnTo>
                  <a:lnTo>
                    <a:pt x="16031" y="3556"/>
                  </a:lnTo>
                  <a:lnTo>
                    <a:pt x="16589" y="3911"/>
                  </a:lnTo>
                  <a:lnTo>
                    <a:pt x="15587" y="2413"/>
                  </a:lnTo>
                  <a:lnTo>
                    <a:pt x="14764" y="2112"/>
                  </a:lnTo>
                  <a:close/>
                </a:path>
                <a:path w="161925" h="548004">
                  <a:moveTo>
                    <a:pt x="14956" y="2413"/>
                  </a:moveTo>
                  <a:lnTo>
                    <a:pt x="13188" y="2413"/>
                  </a:lnTo>
                  <a:lnTo>
                    <a:pt x="15572" y="3371"/>
                  </a:lnTo>
                  <a:lnTo>
                    <a:pt x="14956" y="2413"/>
                  </a:lnTo>
                  <a:close/>
                </a:path>
                <a:path w="161925" h="548004">
                  <a:moveTo>
                    <a:pt x="10612" y="0"/>
                  </a:moveTo>
                  <a:lnTo>
                    <a:pt x="9886" y="0"/>
                  </a:lnTo>
                  <a:lnTo>
                    <a:pt x="9270" y="214"/>
                  </a:lnTo>
                  <a:lnTo>
                    <a:pt x="12450" y="1270"/>
                  </a:lnTo>
                  <a:lnTo>
                    <a:pt x="14764" y="2112"/>
                  </a:lnTo>
                  <a:lnTo>
                    <a:pt x="14222" y="1270"/>
                  </a:lnTo>
                  <a:lnTo>
                    <a:pt x="10612" y="0"/>
                  </a:lnTo>
                  <a:close/>
                </a:path>
                <a:path w="161925" h="548004">
                  <a:moveTo>
                    <a:pt x="8615" y="0"/>
                  </a:moveTo>
                  <a:lnTo>
                    <a:pt x="3745" y="1270"/>
                  </a:lnTo>
                  <a:lnTo>
                    <a:pt x="4520" y="1270"/>
                  </a:lnTo>
                  <a:lnTo>
                    <a:pt x="3975" y="1967"/>
                  </a:lnTo>
                  <a:lnTo>
                    <a:pt x="6200" y="1270"/>
                  </a:lnTo>
                  <a:lnTo>
                    <a:pt x="9270" y="214"/>
                  </a:lnTo>
                  <a:lnTo>
                    <a:pt x="8615" y="0"/>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381787" y="4101973"/>
              <a:ext cx="182168" cy="204088"/>
            </a:xfrm>
            <a:prstGeom prst="rect">
              <a:avLst/>
            </a:prstGeom>
          </p:spPr>
        </p:pic>
        <p:sp>
          <p:nvSpPr>
            <p:cNvPr id="6" name="object 6"/>
            <p:cNvSpPr/>
            <p:nvPr/>
          </p:nvSpPr>
          <p:spPr>
            <a:xfrm>
              <a:off x="366242" y="3573145"/>
              <a:ext cx="248920" cy="337820"/>
            </a:xfrm>
            <a:custGeom>
              <a:avLst/>
              <a:gdLst/>
              <a:ahLst/>
              <a:cxnLst/>
              <a:rect l="l" t="t" r="r" b="b"/>
              <a:pathLst>
                <a:path w="248920" h="337820">
                  <a:moveTo>
                    <a:pt x="367" y="10196"/>
                  </a:moveTo>
                  <a:lnTo>
                    <a:pt x="241" y="11175"/>
                  </a:lnTo>
                  <a:lnTo>
                    <a:pt x="190" y="21970"/>
                  </a:lnTo>
                  <a:lnTo>
                    <a:pt x="809" y="36448"/>
                  </a:lnTo>
                  <a:lnTo>
                    <a:pt x="836" y="37089"/>
                  </a:lnTo>
                  <a:lnTo>
                    <a:pt x="8635" y="95122"/>
                  </a:lnTo>
                  <a:lnTo>
                    <a:pt x="16128" y="134365"/>
                  </a:lnTo>
                  <a:lnTo>
                    <a:pt x="25514" y="176656"/>
                  </a:lnTo>
                  <a:lnTo>
                    <a:pt x="39331" y="219074"/>
                  </a:lnTo>
                  <a:lnTo>
                    <a:pt x="56527" y="257936"/>
                  </a:lnTo>
                  <a:lnTo>
                    <a:pt x="76060" y="291337"/>
                  </a:lnTo>
                  <a:lnTo>
                    <a:pt x="124269" y="331977"/>
                  </a:lnTo>
                  <a:lnTo>
                    <a:pt x="152311" y="337311"/>
                  </a:lnTo>
                  <a:lnTo>
                    <a:pt x="154876" y="337311"/>
                  </a:lnTo>
                  <a:lnTo>
                    <a:pt x="180809" y="332231"/>
                  </a:lnTo>
                  <a:lnTo>
                    <a:pt x="183057" y="331469"/>
                  </a:lnTo>
                  <a:lnTo>
                    <a:pt x="197160" y="323214"/>
                  </a:lnTo>
                  <a:lnTo>
                    <a:pt x="152145" y="323214"/>
                  </a:lnTo>
                  <a:lnTo>
                    <a:pt x="153327" y="322983"/>
                  </a:lnTo>
                  <a:lnTo>
                    <a:pt x="134397" y="319785"/>
                  </a:lnTo>
                  <a:lnTo>
                    <a:pt x="131648" y="319785"/>
                  </a:lnTo>
                  <a:lnTo>
                    <a:pt x="129825" y="319141"/>
                  </a:lnTo>
                  <a:lnTo>
                    <a:pt x="130581" y="319141"/>
                  </a:lnTo>
                  <a:lnTo>
                    <a:pt x="109989" y="306704"/>
                  </a:lnTo>
                  <a:lnTo>
                    <a:pt x="109435" y="306704"/>
                  </a:lnTo>
                  <a:lnTo>
                    <a:pt x="107886" y="305434"/>
                  </a:lnTo>
                  <a:lnTo>
                    <a:pt x="108263" y="305434"/>
                  </a:lnTo>
                  <a:lnTo>
                    <a:pt x="88675" y="284225"/>
                  </a:lnTo>
                  <a:lnTo>
                    <a:pt x="88442" y="284225"/>
                  </a:lnTo>
                  <a:lnTo>
                    <a:pt x="87503" y="282955"/>
                  </a:lnTo>
                  <a:lnTo>
                    <a:pt x="87709" y="282955"/>
                  </a:lnTo>
                  <a:lnTo>
                    <a:pt x="69506" y="251467"/>
                  </a:lnTo>
                  <a:lnTo>
                    <a:pt x="52920" y="214010"/>
                  </a:lnTo>
                  <a:lnTo>
                    <a:pt x="39616" y="173481"/>
                  </a:lnTo>
                  <a:lnTo>
                    <a:pt x="39547" y="173310"/>
                  </a:lnTo>
                  <a:lnTo>
                    <a:pt x="39446" y="172973"/>
                  </a:lnTo>
                  <a:lnTo>
                    <a:pt x="39400" y="172592"/>
                  </a:lnTo>
                  <a:lnTo>
                    <a:pt x="30340" y="131959"/>
                  </a:lnTo>
                  <a:lnTo>
                    <a:pt x="22655" y="93090"/>
                  </a:lnTo>
                  <a:lnTo>
                    <a:pt x="22580" y="92709"/>
                  </a:lnTo>
                  <a:lnTo>
                    <a:pt x="17868" y="60705"/>
                  </a:lnTo>
                  <a:lnTo>
                    <a:pt x="14754" y="39242"/>
                  </a:lnTo>
                  <a:lnTo>
                    <a:pt x="14662" y="38607"/>
                  </a:lnTo>
                  <a:lnTo>
                    <a:pt x="14570" y="37972"/>
                  </a:lnTo>
                  <a:lnTo>
                    <a:pt x="14473" y="36448"/>
                  </a:lnTo>
                  <a:lnTo>
                    <a:pt x="13827" y="21970"/>
                  </a:lnTo>
                  <a:lnTo>
                    <a:pt x="13817" y="19118"/>
                  </a:lnTo>
                  <a:lnTo>
                    <a:pt x="9855" y="15658"/>
                  </a:lnTo>
                  <a:lnTo>
                    <a:pt x="5689" y="14350"/>
                  </a:lnTo>
                  <a:lnTo>
                    <a:pt x="2082" y="13334"/>
                  </a:lnTo>
                  <a:lnTo>
                    <a:pt x="367" y="10196"/>
                  </a:lnTo>
                  <a:close/>
                </a:path>
                <a:path w="248920" h="337820">
                  <a:moveTo>
                    <a:pt x="153327" y="322983"/>
                  </a:moveTo>
                  <a:lnTo>
                    <a:pt x="152145" y="323214"/>
                  </a:lnTo>
                  <a:lnTo>
                    <a:pt x="154698" y="323214"/>
                  </a:lnTo>
                  <a:lnTo>
                    <a:pt x="153327" y="322983"/>
                  </a:lnTo>
                  <a:close/>
                </a:path>
                <a:path w="248920" h="337820">
                  <a:moveTo>
                    <a:pt x="176934" y="318354"/>
                  </a:moveTo>
                  <a:lnTo>
                    <a:pt x="153327" y="322983"/>
                  </a:lnTo>
                  <a:lnTo>
                    <a:pt x="154698" y="323214"/>
                  </a:lnTo>
                  <a:lnTo>
                    <a:pt x="197160" y="323214"/>
                  </a:lnTo>
                  <a:lnTo>
                    <a:pt x="204119" y="319141"/>
                  </a:lnTo>
                  <a:lnTo>
                    <a:pt x="175593" y="319141"/>
                  </a:lnTo>
                  <a:lnTo>
                    <a:pt x="176934" y="318354"/>
                  </a:lnTo>
                  <a:close/>
                </a:path>
                <a:path w="248920" h="337820">
                  <a:moveTo>
                    <a:pt x="130581" y="319141"/>
                  </a:moveTo>
                  <a:lnTo>
                    <a:pt x="129825" y="319141"/>
                  </a:lnTo>
                  <a:lnTo>
                    <a:pt x="131648" y="319785"/>
                  </a:lnTo>
                  <a:lnTo>
                    <a:pt x="130581" y="319141"/>
                  </a:lnTo>
                  <a:close/>
                </a:path>
                <a:path w="248920" h="337820">
                  <a:moveTo>
                    <a:pt x="130581" y="319141"/>
                  </a:moveTo>
                  <a:lnTo>
                    <a:pt x="131648" y="319785"/>
                  </a:lnTo>
                  <a:lnTo>
                    <a:pt x="134397" y="319785"/>
                  </a:lnTo>
                  <a:lnTo>
                    <a:pt x="130581" y="319141"/>
                  </a:lnTo>
                  <a:close/>
                </a:path>
                <a:path w="248920" h="337820">
                  <a:moveTo>
                    <a:pt x="178053" y="318134"/>
                  </a:moveTo>
                  <a:lnTo>
                    <a:pt x="176934" y="318354"/>
                  </a:lnTo>
                  <a:lnTo>
                    <a:pt x="175593" y="319141"/>
                  </a:lnTo>
                  <a:lnTo>
                    <a:pt x="178053" y="318134"/>
                  </a:lnTo>
                  <a:close/>
                </a:path>
                <a:path w="248920" h="337820">
                  <a:moveTo>
                    <a:pt x="205838" y="318134"/>
                  </a:moveTo>
                  <a:lnTo>
                    <a:pt x="178053" y="318134"/>
                  </a:lnTo>
                  <a:lnTo>
                    <a:pt x="175494" y="319141"/>
                  </a:lnTo>
                  <a:lnTo>
                    <a:pt x="204119" y="319141"/>
                  </a:lnTo>
                  <a:lnTo>
                    <a:pt x="205838" y="318134"/>
                  </a:lnTo>
                  <a:close/>
                </a:path>
                <a:path w="248920" h="337820">
                  <a:moveTo>
                    <a:pt x="219556" y="305307"/>
                  </a:moveTo>
                  <a:lnTo>
                    <a:pt x="199174" y="305307"/>
                  </a:lnTo>
                  <a:lnTo>
                    <a:pt x="197751" y="306323"/>
                  </a:lnTo>
                  <a:lnTo>
                    <a:pt x="197442" y="306323"/>
                  </a:lnTo>
                  <a:lnTo>
                    <a:pt x="176934" y="318354"/>
                  </a:lnTo>
                  <a:lnTo>
                    <a:pt x="178053" y="318134"/>
                  </a:lnTo>
                  <a:lnTo>
                    <a:pt x="205838" y="318134"/>
                  </a:lnTo>
                  <a:lnTo>
                    <a:pt x="206489" y="317753"/>
                  </a:lnTo>
                  <a:lnTo>
                    <a:pt x="207898" y="316737"/>
                  </a:lnTo>
                  <a:lnTo>
                    <a:pt x="218519" y="306323"/>
                  </a:lnTo>
                  <a:lnTo>
                    <a:pt x="197751" y="306323"/>
                  </a:lnTo>
                  <a:lnTo>
                    <a:pt x="198132" y="305949"/>
                  </a:lnTo>
                  <a:lnTo>
                    <a:pt x="218902" y="305949"/>
                  </a:lnTo>
                  <a:lnTo>
                    <a:pt x="219556" y="305307"/>
                  </a:lnTo>
                  <a:close/>
                </a:path>
                <a:path w="248920" h="337820">
                  <a:moveTo>
                    <a:pt x="108737" y="305949"/>
                  </a:moveTo>
                  <a:lnTo>
                    <a:pt x="109435" y="306704"/>
                  </a:lnTo>
                  <a:lnTo>
                    <a:pt x="109989" y="306704"/>
                  </a:lnTo>
                  <a:lnTo>
                    <a:pt x="108737" y="305949"/>
                  </a:lnTo>
                  <a:close/>
                </a:path>
                <a:path w="248920" h="337820">
                  <a:moveTo>
                    <a:pt x="107886" y="305434"/>
                  </a:moveTo>
                  <a:lnTo>
                    <a:pt x="108971" y="306323"/>
                  </a:lnTo>
                  <a:lnTo>
                    <a:pt x="108737" y="305949"/>
                  </a:lnTo>
                  <a:lnTo>
                    <a:pt x="107886" y="305434"/>
                  </a:lnTo>
                  <a:close/>
                </a:path>
                <a:path w="248920" h="337820">
                  <a:moveTo>
                    <a:pt x="198996" y="305434"/>
                  </a:moveTo>
                  <a:lnTo>
                    <a:pt x="198132" y="305949"/>
                  </a:lnTo>
                  <a:lnTo>
                    <a:pt x="197751" y="306323"/>
                  </a:lnTo>
                  <a:lnTo>
                    <a:pt x="198996" y="305434"/>
                  </a:lnTo>
                  <a:close/>
                </a:path>
                <a:path w="248920" h="337820">
                  <a:moveTo>
                    <a:pt x="108263" y="305434"/>
                  </a:moveTo>
                  <a:lnTo>
                    <a:pt x="107886" y="305434"/>
                  </a:lnTo>
                  <a:lnTo>
                    <a:pt x="108737" y="305949"/>
                  </a:lnTo>
                  <a:lnTo>
                    <a:pt x="108263" y="305434"/>
                  </a:lnTo>
                  <a:close/>
                </a:path>
                <a:path w="248920" h="337820">
                  <a:moveTo>
                    <a:pt x="217187" y="287182"/>
                  </a:moveTo>
                  <a:lnTo>
                    <a:pt x="198132" y="305949"/>
                  </a:lnTo>
                  <a:lnTo>
                    <a:pt x="199174" y="305307"/>
                  </a:lnTo>
                  <a:lnTo>
                    <a:pt x="219556" y="305307"/>
                  </a:lnTo>
                  <a:lnTo>
                    <a:pt x="228104" y="296925"/>
                  </a:lnTo>
                  <a:lnTo>
                    <a:pt x="229374" y="295274"/>
                  </a:lnTo>
                  <a:lnTo>
                    <a:pt x="233292" y="288289"/>
                  </a:lnTo>
                  <a:lnTo>
                    <a:pt x="216585" y="288289"/>
                  </a:lnTo>
                  <a:lnTo>
                    <a:pt x="217187" y="287182"/>
                  </a:lnTo>
                  <a:close/>
                </a:path>
                <a:path w="248920" h="337820">
                  <a:moveTo>
                    <a:pt x="217868" y="286511"/>
                  </a:moveTo>
                  <a:lnTo>
                    <a:pt x="217187" y="287182"/>
                  </a:lnTo>
                  <a:lnTo>
                    <a:pt x="216585" y="288289"/>
                  </a:lnTo>
                  <a:lnTo>
                    <a:pt x="217868" y="286511"/>
                  </a:lnTo>
                  <a:close/>
                </a:path>
                <a:path w="248920" h="337820">
                  <a:moveTo>
                    <a:pt x="234289" y="286511"/>
                  </a:moveTo>
                  <a:lnTo>
                    <a:pt x="217868" y="286511"/>
                  </a:lnTo>
                  <a:lnTo>
                    <a:pt x="216585" y="288289"/>
                  </a:lnTo>
                  <a:lnTo>
                    <a:pt x="233292" y="288289"/>
                  </a:lnTo>
                  <a:lnTo>
                    <a:pt x="234289" y="286511"/>
                  </a:lnTo>
                  <a:close/>
                </a:path>
                <a:path w="248920" h="337820">
                  <a:moveTo>
                    <a:pt x="229174" y="265125"/>
                  </a:moveTo>
                  <a:lnTo>
                    <a:pt x="217187" y="287182"/>
                  </a:lnTo>
                  <a:lnTo>
                    <a:pt x="217868" y="286511"/>
                  </a:lnTo>
                  <a:lnTo>
                    <a:pt x="234289" y="286511"/>
                  </a:lnTo>
                  <a:lnTo>
                    <a:pt x="242836" y="271271"/>
                  </a:lnTo>
                  <a:lnTo>
                    <a:pt x="243662" y="268985"/>
                  </a:lnTo>
                  <a:lnTo>
                    <a:pt x="244130" y="266445"/>
                  </a:lnTo>
                  <a:lnTo>
                    <a:pt x="228955" y="266445"/>
                  </a:lnTo>
                  <a:lnTo>
                    <a:pt x="229174" y="265125"/>
                  </a:lnTo>
                  <a:close/>
                </a:path>
                <a:path w="248920" h="337820">
                  <a:moveTo>
                    <a:pt x="88053" y="283552"/>
                  </a:moveTo>
                  <a:lnTo>
                    <a:pt x="88442" y="284225"/>
                  </a:lnTo>
                  <a:lnTo>
                    <a:pt x="88675" y="284225"/>
                  </a:lnTo>
                  <a:lnTo>
                    <a:pt x="88053" y="283552"/>
                  </a:lnTo>
                  <a:close/>
                </a:path>
                <a:path w="248920" h="337820">
                  <a:moveTo>
                    <a:pt x="87709" y="282955"/>
                  </a:moveTo>
                  <a:lnTo>
                    <a:pt x="87503" y="282955"/>
                  </a:lnTo>
                  <a:lnTo>
                    <a:pt x="88053" y="283552"/>
                  </a:lnTo>
                  <a:lnTo>
                    <a:pt x="87709" y="282955"/>
                  </a:lnTo>
                  <a:close/>
                </a:path>
                <a:path w="248920" h="337820">
                  <a:moveTo>
                    <a:pt x="229768" y="264032"/>
                  </a:moveTo>
                  <a:lnTo>
                    <a:pt x="229174" y="265125"/>
                  </a:lnTo>
                  <a:lnTo>
                    <a:pt x="228955" y="266445"/>
                  </a:lnTo>
                  <a:lnTo>
                    <a:pt x="229768" y="264032"/>
                  </a:lnTo>
                  <a:close/>
                </a:path>
                <a:path w="248920" h="337820">
                  <a:moveTo>
                    <a:pt x="244574" y="264032"/>
                  </a:moveTo>
                  <a:lnTo>
                    <a:pt x="229768" y="264032"/>
                  </a:lnTo>
                  <a:lnTo>
                    <a:pt x="228955" y="266445"/>
                  </a:lnTo>
                  <a:lnTo>
                    <a:pt x="244130" y="266445"/>
                  </a:lnTo>
                  <a:lnTo>
                    <a:pt x="244574" y="264032"/>
                  </a:lnTo>
                  <a:close/>
                </a:path>
                <a:path w="248920" h="337820">
                  <a:moveTo>
                    <a:pt x="248619" y="239648"/>
                  </a:moveTo>
                  <a:lnTo>
                    <a:pt x="233400" y="239648"/>
                  </a:lnTo>
                  <a:lnTo>
                    <a:pt x="233324" y="241680"/>
                  </a:lnTo>
                  <a:lnTo>
                    <a:pt x="233063" y="241680"/>
                  </a:lnTo>
                  <a:lnTo>
                    <a:pt x="229174" y="265125"/>
                  </a:lnTo>
                  <a:lnTo>
                    <a:pt x="229768" y="264032"/>
                  </a:lnTo>
                  <a:lnTo>
                    <a:pt x="244574" y="264032"/>
                  </a:lnTo>
                  <a:lnTo>
                    <a:pt x="248577" y="242315"/>
                  </a:lnTo>
                  <a:lnTo>
                    <a:pt x="248610" y="241680"/>
                  </a:lnTo>
                  <a:lnTo>
                    <a:pt x="233324" y="241680"/>
                  </a:lnTo>
                  <a:lnTo>
                    <a:pt x="233233" y="240658"/>
                  </a:lnTo>
                  <a:lnTo>
                    <a:pt x="248665" y="240658"/>
                  </a:lnTo>
                  <a:lnTo>
                    <a:pt x="248619" y="239648"/>
                  </a:lnTo>
                  <a:close/>
                </a:path>
                <a:path w="248920" h="337820">
                  <a:moveTo>
                    <a:pt x="246770" y="215772"/>
                  </a:moveTo>
                  <a:lnTo>
                    <a:pt x="231012" y="215772"/>
                  </a:lnTo>
                  <a:lnTo>
                    <a:pt x="231673" y="218312"/>
                  </a:lnTo>
                  <a:lnTo>
                    <a:pt x="231239" y="218312"/>
                  </a:lnTo>
                  <a:lnTo>
                    <a:pt x="233007" y="238124"/>
                  </a:lnTo>
                  <a:lnTo>
                    <a:pt x="233052" y="238632"/>
                  </a:lnTo>
                  <a:lnTo>
                    <a:pt x="233143" y="239648"/>
                  </a:lnTo>
                  <a:lnTo>
                    <a:pt x="233211" y="240410"/>
                  </a:lnTo>
                  <a:lnTo>
                    <a:pt x="233400" y="239648"/>
                  </a:lnTo>
                  <a:lnTo>
                    <a:pt x="248619" y="239648"/>
                  </a:lnTo>
                  <a:lnTo>
                    <a:pt x="247085" y="219836"/>
                  </a:lnTo>
                  <a:lnTo>
                    <a:pt x="246967" y="218312"/>
                  </a:lnTo>
                  <a:lnTo>
                    <a:pt x="231673" y="218312"/>
                  </a:lnTo>
                  <a:lnTo>
                    <a:pt x="231131" y="217105"/>
                  </a:lnTo>
                  <a:lnTo>
                    <a:pt x="246873" y="217105"/>
                  </a:lnTo>
                  <a:lnTo>
                    <a:pt x="246770" y="215772"/>
                  </a:lnTo>
                  <a:close/>
                </a:path>
                <a:path w="248920" h="337820">
                  <a:moveTo>
                    <a:pt x="178231" y="157479"/>
                  </a:moveTo>
                  <a:lnTo>
                    <a:pt x="127723" y="194182"/>
                  </a:lnTo>
                  <a:lnTo>
                    <a:pt x="101803" y="232155"/>
                  </a:lnTo>
                  <a:lnTo>
                    <a:pt x="102387" y="235330"/>
                  </a:lnTo>
                  <a:lnTo>
                    <a:pt x="107061" y="238632"/>
                  </a:lnTo>
                  <a:lnTo>
                    <a:pt x="110299" y="238124"/>
                  </a:lnTo>
                  <a:lnTo>
                    <a:pt x="136750" y="203072"/>
                  </a:lnTo>
                  <a:lnTo>
                    <a:pt x="136957" y="202727"/>
                  </a:lnTo>
                  <a:lnTo>
                    <a:pt x="137325" y="202310"/>
                  </a:lnTo>
                  <a:lnTo>
                    <a:pt x="141661" y="198246"/>
                  </a:lnTo>
                  <a:lnTo>
                    <a:pt x="159065" y="181482"/>
                  </a:lnTo>
                  <a:lnTo>
                    <a:pt x="158407" y="181482"/>
                  </a:lnTo>
                  <a:lnTo>
                    <a:pt x="160515" y="180085"/>
                  </a:lnTo>
                  <a:lnTo>
                    <a:pt x="161713" y="180085"/>
                  </a:lnTo>
                  <a:lnTo>
                    <a:pt x="178545" y="172973"/>
                  </a:lnTo>
                  <a:lnTo>
                    <a:pt x="182460" y="172973"/>
                  </a:lnTo>
                  <a:lnTo>
                    <a:pt x="177431" y="172592"/>
                  </a:lnTo>
                  <a:lnTo>
                    <a:pt x="180949" y="171957"/>
                  </a:lnTo>
                  <a:lnTo>
                    <a:pt x="222035" y="171957"/>
                  </a:lnTo>
                  <a:lnTo>
                    <a:pt x="221614" y="171449"/>
                  </a:lnTo>
                  <a:lnTo>
                    <a:pt x="219583" y="169671"/>
                  </a:lnTo>
                  <a:lnTo>
                    <a:pt x="202298" y="159257"/>
                  </a:lnTo>
                  <a:lnTo>
                    <a:pt x="198843" y="158241"/>
                  </a:lnTo>
                  <a:lnTo>
                    <a:pt x="202448" y="158241"/>
                  </a:lnTo>
                  <a:lnTo>
                    <a:pt x="178231" y="157479"/>
                  </a:lnTo>
                  <a:close/>
                </a:path>
                <a:path w="248920" h="337820">
                  <a:moveTo>
                    <a:pt x="231012" y="215772"/>
                  </a:moveTo>
                  <a:lnTo>
                    <a:pt x="231131" y="217105"/>
                  </a:lnTo>
                  <a:lnTo>
                    <a:pt x="231673" y="218312"/>
                  </a:lnTo>
                  <a:lnTo>
                    <a:pt x="231012" y="215772"/>
                  </a:lnTo>
                  <a:close/>
                </a:path>
                <a:path w="248920" h="337820">
                  <a:moveTo>
                    <a:pt x="222356" y="197542"/>
                  </a:moveTo>
                  <a:lnTo>
                    <a:pt x="231131" y="217105"/>
                  </a:lnTo>
                  <a:lnTo>
                    <a:pt x="231012" y="215772"/>
                  </a:lnTo>
                  <a:lnTo>
                    <a:pt x="246770" y="215772"/>
                  </a:lnTo>
                  <a:lnTo>
                    <a:pt x="246681" y="214629"/>
                  </a:lnTo>
                  <a:lnTo>
                    <a:pt x="246549" y="214010"/>
                  </a:lnTo>
                  <a:lnTo>
                    <a:pt x="246037" y="211962"/>
                  </a:lnTo>
                  <a:lnTo>
                    <a:pt x="240101" y="198246"/>
                  </a:lnTo>
                  <a:lnTo>
                    <a:pt x="222935" y="198246"/>
                  </a:lnTo>
                  <a:lnTo>
                    <a:pt x="222356" y="197542"/>
                  </a:lnTo>
                  <a:close/>
                </a:path>
                <a:path w="248920" h="337820">
                  <a:moveTo>
                    <a:pt x="221818" y="196341"/>
                  </a:moveTo>
                  <a:lnTo>
                    <a:pt x="222356" y="197542"/>
                  </a:lnTo>
                  <a:lnTo>
                    <a:pt x="222935" y="198246"/>
                  </a:lnTo>
                  <a:lnTo>
                    <a:pt x="221818" y="196341"/>
                  </a:lnTo>
                  <a:close/>
                </a:path>
                <a:path w="248920" h="337820">
                  <a:moveTo>
                    <a:pt x="239276" y="196341"/>
                  </a:moveTo>
                  <a:lnTo>
                    <a:pt x="221818" y="196341"/>
                  </a:lnTo>
                  <a:lnTo>
                    <a:pt x="222935" y="198246"/>
                  </a:lnTo>
                  <a:lnTo>
                    <a:pt x="240101" y="198246"/>
                  </a:lnTo>
                  <a:lnTo>
                    <a:pt x="239276" y="196341"/>
                  </a:lnTo>
                  <a:close/>
                </a:path>
                <a:path w="248920" h="337820">
                  <a:moveTo>
                    <a:pt x="210159" y="182706"/>
                  </a:moveTo>
                  <a:lnTo>
                    <a:pt x="222356" y="197542"/>
                  </a:lnTo>
                  <a:lnTo>
                    <a:pt x="221818" y="196341"/>
                  </a:lnTo>
                  <a:lnTo>
                    <a:pt x="239276" y="196341"/>
                  </a:lnTo>
                  <a:lnTo>
                    <a:pt x="236473" y="189864"/>
                  </a:lnTo>
                  <a:lnTo>
                    <a:pt x="235292" y="187959"/>
                  </a:lnTo>
                  <a:lnTo>
                    <a:pt x="231505" y="183387"/>
                  </a:lnTo>
                  <a:lnTo>
                    <a:pt x="211289" y="183387"/>
                  </a:lnTo>
                  <a:lnTo>
                    <a:pt x="210159" y="182706"/>
                  </a:lnTo>
                  <a:close/>
                </a:path>
                <a:path w="248920" h="337820">
                  <a:moveTo>
                    <a:pt x="209257" y="181609"/>
                  </a:moveTo>
                  <a:lnTo>
                    <a:pt x="210159" y="182706"/>
                  </a:lnTo>
                  <a:lnTo>
                    <a:pt x="211289" y="183387"/>
                  </a:lnTo>
                  <a:lnTo>
                    <a:pt x="209257" y="181609"/>
                  </a:lnTo>
                  <a:close/>
                </a:path>
                <a:path w="248920" h="337820">
                  <a:moveTo>
                    <a:pt x="230032" y="181609"/>
                  </a:moveTo>
                  <a:lnTo>
                    <a:pt x="209257" y="181609"/>
                  </a:lnTo>
                  <a:lnTo>
                    <a:pt x="211289" y="183387"/>
                  </a:lnTo>
                  <a:lnTo>
                    <a:pt x="231505" y="183387"/>
                  </a:lnTo>
                  <a:lnTo>
                    <a:pt x="230032" y="181609"/>
                  </a:lnTo>
                  <a:close/>
                </a:path>
                <a:path w="248920" h="337820">
                  <a:moveTo>
                    <a:pt x="195678" y="173975"/>
                  </a:moveTo>
                  <a:lnTo>
                    <a:pt x="210159" y="182706"/>
                  </a:lnTo>
                  <a:lnTo>
                    <a:pt x="209257" y="181609"/>
                  </a:lnTo>
                  <a:lnTo>
                    <a:pt x="230032" y="181609"/>
                  </a:lnTo>
                  <a:lnTo>
                    <a:pt x="223824" y="174116"/>
                  </a:lnTo>
                  <a:lnTo>
                    <a:pt x="197548" y="174116"/>
                  </a:lnTo>
                  <a:lnTo>
                    <a:pt x="195678" y="173975"/>
                  </a:lnTo>
                  <a:close/>
                </a:path>
                <a:path w="248920" h="337820">
                  <a:moveTo>
                    <a:pt x="160515" y="180085"/>
                  </a:moveTo>
                  <a:lnTo>
                    <a:pt x="158407" y="181482"/>
                  </a:lnTo>
                  <a:lnTo>
                    <a:pt x="159579" y="180987"/>
                  </a:lnTo>
                  <a:lnTo>
                    <a:pt x="160515" y="180085"/>
                  </a:lnTo>
                  <a:close/>
                </a:path>
                <a:path w="248920" h="337820">
                  <a:moveTo>
                    <a:pt x="159579" y="180987"/>
                  </a:moveTo>
                  <a:lnTo>
                    <a:pt x="158407" y="181482"/>
                  </a:lnTo>
                  <a:lnTo>
                    <a:pt x="159065" y="181482"/>
                  </a:lnTo>
                  <a:lnTo>
                    <a:pt x="159579" y="180987"/>
                  </a:lnTo>
                  <a:close/>
                </a:path>
                <a:path w="248920" h="337820">
                  <a:moveTo>
                    <a:pt x="161713" y="180085"/>
                  </a:moveTo>
                  <a:lnTo>
                    <a:pt x="160515" y="180085"/>
                  </a:lnTo>
                  <a:lnTo>
                    <a:pt x="159579" y="180987"/>
                  </a:lnTo>
                  <a:lnTo>
                    <a:pt x="161713" y="180085"/>
                  </a:lnTo>
                  <a:close/>
                </a:path>
                <a:path w="248920" h="337820">
                  <a:moveTo>
                    <a:pt x="194017" y="172973"/>
                  </a:moveTo>
                  <a:lnTo>
                    <a:pt x="195678" y="173975"/>
                  </a:lnTo>
                  <a:lnTo>
                    <a:pt x="197548" y="174116"/>
                  </a:lnTo>
                  <a:lnTo>
                    <a:pt x="194017" y="172973"/>
                  </a:lnTo>
                  <a:close/>
                </a:path>
                <a:path w="248920" h="337820">
                  <a:moveTo>
                    <a:pt x="222035" y="171957"/>
                  </a:moveTo>
                  <a:lnTo>
                    <a:pt x="180949" y="171957"/>
                  </a:lnTo>
                  <a:lnTo>
                    <a:pt x="178545" y="172973"/>
                  </a:lnTo>
                  <a:lnTo>
                    <a:pt x="194017" y="172973"/>
                  </a:lnTo>
                  <a:lnTo>
                    <a:pt x="197548" y="174116"/>
                  </a:lnTo>
                  <a:lnTo>
                    <a:pt x="223824" y="174116"/>
                  </a:lnTo>
                  <a:lnTo>
                    <a:pt x="222035" y="171957"/>
                  </a:lnTo>
                  <a:close/>
                </a:path>
                <a:path w="248920" h="337820">
                  <a:moveTo>
                    <a:pt x="194017" y="172973"/>
                  </a:moveTo>
                  <a:lnTo>
                    <a:pt x="182460" y="172973"/>
                  </a:lnTo>
                  <a:lnTo>
                    <a:pt x="195678" y="173975"/>
                  </a:lnTo>
                  <a:lnTo>
                    <a:pt x="194017" y="172973"/>
                  </a:lnTo>
                  <a:close/>
                </a:path>
                <a:path w="248920" h="337820">
                  <a:moveTo>
                    <a:pt x="180949" y="171957"/>
                  </a:moveTo>
                  <a:lnTo>
                    <a:pt x="177431" y="172592"/>
                  </a:lnTo>
                  <a:lnTo>
                    <a:pt x="182460" y="172973"/>
                  </a:lnTo>
                  <a:lnTo>
                    <a:pt x="178545" y="172973"/>
                  </a:lnTo>
                  <a:lnTo>
                    <a:pt x="180949" y="171957"/>
                  </a:lnTo>
                  <a:close/>
                </a:path>
                <a:path w="248920" h="337820">
                  <a:moveTo>
                    <a:pt x="29100" y="37337"/>
                  </a:moveTo>
                  <a:lnTo>
                    <a:pt x="29168" y="37687"/>
                  </a:lnTo>
                  <a:lnTo>
                    <a:pt x="36296" y="53974"/>
                  </a:lnTo>
                  <a:lnTo>
                    <a:pt x="40449" y="55625"/>
                  </a:lnTo>
                  <a:lnTo>
                    <a:pt x="47574" y="52577"/>
                  </a:lnTo>
                  <a:lnTo>
                    <a:pt x="49199" y="48386"/>
                  </a:lnTo>
                  <a:lnTo>
                    <a:pt x="44645" y="37972"/>
                  </a:lnTo>
                  <a:lnTo>
                    <a:pt x="29567" y="37972"/>
                  </a:lnTo>
                  <a:lnTo>
                    <a:pt x="29391" y="37687"/>
                  </a:lnTo>
                  <a:lnTo>
                    <a:pt x="29100" y="37337"/>
                  </a:lnTo>
                  <a:close/>
                </a:path>
                <a:path w="248920" h="337820">
                  <a:moveTo>
                    <a:pt x="43977" y="36448"/>
                  </a:moveTo>
                  <a:lnTo>
                    <a:pt x="28625" y="36448"/>
                  </a:lnTo>
                  <a:lnTo>
                    <a:pt x="29175" y="37337"/>
                  </a:lnTo>
                  <a:lnTo>
                    <a:pt x="29368" y="37687"/>
                  </a:lnTo>
                  <a:lnTo>
                    <a:pt x="29586" y="37972"/>
                  </a:lnTo>
                  <a:lnTo>
                    <a:pt x="44645" y="37972"/>
                  </a:lnTo>
                  <a:lnTo>
                    <a:pt x="43977" y="36448"/>
                  </a:lnTo>
                  <a:close/>
                </a:path>
                <a:path w="248920" h="337820">
                  <a:moveTo>
                    <a:pt x="13027" y="1664"/>
                  </a:moveTo>
                  <a:lnTo>
                    <a:pt x="15316" y="5460"/>
                  </a:lnTo>
                  <a:lnTo>
                    <a:pt x="13942" y="12064"/>
                  </a:lnTo>
                  <a:lnTo>
                    <a:pt x="13817" y="19118"/>
                  </a:lnTo>
                  <a:lnTo>
                    <a:pt x="14378" y="19586"/>
                  </a:lnTo>
                  <a:lnTo>
                    <a:pt x="14676" y="19938"/>
                  </a:lnTo>
                  <a:lnTo>
                    <a:pt x="21053" y="26905"/>
                  </a:lnTo>
                  <a:lnTo>
                    <a:pt x="28910" y="37089"/>
                  </a:lnTo>
                  <a:lnTo>
                    <a:pt x="28625" y="36448"/>
                  </a:lnTo>
                  <a:lnTo>
                    <a:pt x="43977" y="36448"/>
                  </a:lnTo>
                  <a:lnTo>
                    <a:pt x="18287" y="3682"/>
                  </a:lnTo>
                  <a:lnTo>
                    <a:pt x="14884" y="2031"/>
                  </a:lnTo>
                  <a:lnTo>
                    <a:pt x="13027" y="1664"/>
                  </a:lnTo>
                  <a:close/>
                </a:path>
                <a:path w="248920" h="337820">
                  <a:moveTo>
                    <a:pt x="9855" y="15658"/>
                  </a:moveTo>
                  <a:lnTo>
                    <a:pt x="13817" y="19118"/>
                  </a:lnTo>
                  <a:lnTo>
                    <a:pt x="13817" y="16128"/>
                  </a:lnTo>
                  <a:lnTo>
                    <a:pt x="11353" y="16128"/>
                  </a:lnTo>
                  <a:lnTo>
                    <a:pt x="9855" y="15658"/>
                  </a:lnTo>
                  <a:close/>
                </a:path>
                <a:path w="248920" h="337820">
                  <a:moveTo>
                    <a:pt x="8648" y="14604"/>
                  </a:moveTo>
                  <a:lnTo>
                    <a:pt x="9855" y="15658"/>
                  </a:lnTo>
                  <a:lnTo>
                    <a:pt x="11353" y="16128"/>
                  </a:lnTo>
                  <a:lnTo>
                    <a:pt x="8648" y="14604"/>
                  </a:lnTo>
                  <a:close/>
                </a:path>
                <a:path w="248920" h="337820">
                  <a:moveTo>
                    <a:pt x="13817" y="14604"/>
                  </a:moveTo>
                  <a:lnTo>
                    <a:pt x="8648" y="14604"/>
                  </a:lnTo>
                  <a:lnTo>
                    <a:pt x="11353" y="16128"/>
                  </a:lnTo>
                  <a:lnTo>
                    <a:pt x="13817" y="16128"/>
                  </a:lnTo>
                  <a:lnTo>
                    <a:pt x="13817" y="14604"/>
                  </a:lnTo>
                  <a:close/>
                </a:path>
                <a:path w="248920" h="337820">
                  <a:moveTo>
                    <a:pt x="7175" y="507"/>
                  </a:moveTo>
                  <a:lnTo>
                    <a:pt x="5207" y="888"/>
                  </a:lnTo>
                  <a:lnTo>
                    <a:pt x="2070" y="3175"/>
                  </a:lnTo>
                  <a:lnTo>
                    <a:pt x="1396" y="4339"/>
                  </a:lnTo>
                  <a:lnTo>
                    <a:pt x="1084" y="5460"/>
                  </a:lnTo>
                  <a:lnTo>
                    <a:pt x="927" y="5835"/>
                  </a:lnTo>
                  <a:lnTo>
                    <a:pt x="518" y="9016"/>
                  </a:lnTo>
                  <a:lnTo>
                    <a:pt x="453" y="9525"/>
                  </a:lnTo>
                  <a:lnTo>
                    <a:pt x="367" y="10196"/>
                  </a:lnTo>
                  <a:lnTo>
                    <a:pt x="2082" y="13334"/>
                  </a:lnTo>
                  <a:lnTo>
                    <a:pt x="5689" y="14350"/>
                  </a:lnTo>
                  <a:lnTo>
                    <a:pt x="9855" y="15658"/>
                  </a:lnTo>
                  <a:lnTo>
                    <a:pt x="8648" y="14604"/>
                  </a:lnTo>
                  <a:lnTo>
                    <a:pt x="13817" y="14604"/>
                  </a:lnTo>
                  <a:lnTo>
                    <a:pt x="13817" y="12064"/>
                  </a:lnTo>
                  <a:lnTo>
                    <a:pt x="14127" y="11175"/>
                  </a:lnTo>
                  <a:lnTo>
                    <a:pt x="15166" y="6180"/>
                  </a:lnTo>
                  <a:lnTo>
                    <a:pt x="15238" y="5835"/>
                  </a:lnTo>
                  <a:lnTo>
                    <a:pt x="15316" y="5460"/>
                  </a:lnTo>
                  <a:lnTo>
                    <a:pt x="13027" y="1664"/>
                  </a:lnTo>
                  <a:lnTo>
                    <a:pt x="7175" y="507"/>
                  </a:lnTo>
                  <a:close/>
                </a:path>
                <a:path w="248920" h="337820">
                  <a:moveTo>
                    <a:pt x="13817" y="12663"/>
                  </a:moveTo>
                  <a:lnTo>
                    <a:pt x="13677" y="13334"/>
                  </a:lnTo>
                  <a:lnTo>
                    <a:pt x="13817" y="13334"/>
                  </a:lnTo>
                  <a:lnTo>
                    <a:pt x="13817" y="12663"/>
                  </a:lnTo>
                  <a:close/>
                </a:path>
                <a:path w="248920" h="337820">
                  <a:moveTo>
                    <a:pt x="883" y="6180"/>
                  </a:moveTo>
                  <a:lnTo>
                    <a:pt x="0" y="9525"/>
                  </a:lnTo>
                  <a:lnTo>
                    <a:pt x="367" y="10196"/>
                  </a:lnTo>
                  <a:lnTo>
                    <a:pt x="883" y="6180"/>
                  </a:lnTo>
                  <a:close/>
                </a:path>
                <a:path w="248920" h="337820">
                  <a:moveTo>
                    <a:pt x="1396" y="4339"/>
                  </a:moveTo>
                  <a:lnTo>
                    <a:pt x="1041" y="4952"/>
                  </a:lnTo>
                  <a:lnTo>
                    <a:pt x="976" y="5460"/>
                  </a:lnTo>
                  <a:lnTo>
                    <a:pt x="1225" y="4952"/>
                  </a:lnTo>
                  <a:lnTo>
                    <a:pt x="1396" y="4339"/>
                  </a:lnTo>
                  <a:close/>
                </a:path>
                <a:path w="248920" h="337820">
                  <a:moveTo>
                    <a:pt x="5664" y="0"/>
                  </a:moveTo>
                  <a:lnTo>
                    <a:pt x="1968" y="2285"/>
                  </a:lnTo>
                  <a:lnTo>
                    <a:pt x="1396" y="4339"/>
                  </a:lnTo>
                  <a:lnTo>
                    <a:pt x="2070" y="3175"/>
                  </a:lnTo>
                  <a:lnTo>
                    <a:pt x="5207" y="888"/>
                  </a:lnTo>
                  <a:lnTo>
                    <a:pt x="7175" y="507"/>
                  </a:lnTo>
                  <a:lnTo>
                    <a:pt x="7910" y="507"/>
                  </a:lnTo>
                  <a:lnTo>
                    <a:pt x="5664" y="0"/>
                  </a:lnTo>
                  <a:close/>
                </a:path>
                <a:path w="248920" h="337820">
                  <a:moveTo>
                    <a:pt x="7910" y="507"/>
                  </a:moveTo>
                  <a:lnTo>
                    <a:pt x="7175" y="507"/>
                  </a:lnTo>
                  <a:lnTo>
                    <a:pt x="13027" y="1664"/>
                  </a:lnTo>
                  <a:lnTo>
                    <a:pt x="7910" y="507"/>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644055" y="4942459"/>
              <a:ext cx="242595" cy="216789"/>
            </a:xfrm>
            <a:prstGeom prst="rect">
              <a:avLst/>
            </a:prstGeom>
          </p:spPr>
        </p:pic>
        <p:pic>
          <p:nvPicPr>
            <p:cNvPr id="8" name="object 8"/>
            <p:cNvPicPr/>
            <p:nvPr/>
          </p:nvPicPr>
          <p:blipFill>
            <a:blip r:embed="rId5" cstate="print"/>
            <a:stretch>
              <a:fillRect/>
            </a:stretch>
          </p:blipFill>
          <p:spPr>
            <a:xfrm>
              <a:off x="411441" y="4948682"/>
              <a:ext cx="1214158" cy="1291209"/>
            </a:xfrm>
            <a:prstGeom prst="rect">
              <a:avLst/>
            </a:prstGeom>
          </p:spPr>
        </p:pic>
        <p:sp>
          <p:nvSpPr>
            <p:cNvPr id="9" name="object 9"/>
            <p:cNvSpPr/>
            <p:nvPr/>
          </p:nvSpPr>
          <p:spPr>
            <a:xfrm>
              <a:off x="3417443" y="1927986"/>
              <a:ext cx="899160" cy="3131185"/>
            </a:xfrm>
            <a:custGeom>
              <a:avLst/>
              <a:gdLst/>
              <a:ahLst/>
              <a:cxnLst/>
              <a:rect l="l" t="t" r="r" b="b"/>
              <a:pathLst>
                <a:path w="899160" h="3131185">
                  <a:moveTo>
                    <a:pt x="33274" y="40005"/>
                  </a:moveTo>
                  <a:lnTo>
                    <a:pt x="32893" y="37211"/>
                  </a:lnTo>
                  <a:lnTo>
                    <a:pt x="30149" y="31369"/>
                  </a:lnTo>
                  <a:lnTo>
                    <a:pt x="28194" y="27178"/>
                  </a:lnTo>
                  <a:lnTo>
                    <a:pt x="27559" y="26289"/>
                  </a:lnTo>
                  <a:lnTo>
                    <a:pt x="18288" y="14224"/>
                  </a:lnTo>
                  <a:lnTo>
                    <a:pt x="18161" y="13970"/>
                  </a:lnTo>
                  <a:lnTo>
                    <a:pt x="7112" y="1524"/>
                  </a:lnTo>
                  <a:lnTo>
                    <a:pt x="5842" y="0"/>
                  </a:lnTo>
                  <a:lnTo>
                    <a:pt x="3276" y="0"/>
                  </a:lnTo>
                  <a:lnTo>
                    <a:pt x="1905" y="1143"/>
                  </a:lnTo>
                  <a:lnTo>
                    <a:pt x="254" y="2413"/>
                  </a:lnTo>
                  <a:lnTo>
                    <a:pt x="0" y="4699"/>
                  </a:lnTo>
                  <a:lnTo>
                    <a:pt x="1270" y="6350"/>
                  </a:lnTo>
                  <a:lnTo>
                    <a:pt x="11049" y="19685"/>
                  </a:lnTo>
                  <a:lnTo>
                    <a:pt x="19583" y="31991"/>
                  </a:lnTo>
                  <a:lnTo>
                    <a:pt x="19304" y="31369"/>
                  </a:lnTo>
                  <a:lnTo>
                    <a:pt x="19608" y="31991"/>
                  </a:lnTo>
                  <a:lnTo>
                    <a:pt x="19646" y="32131"/>
                  </a:lnTo>
                  <a:lnTo>
                    <a:pt x="23863" y="41402"/>
                  </a:lnTo>
                  <a:lnTo>
                    <a:pt x="23964" y="41617"/>
                  </a:lnTo>
                  <a:lnTo>
                    <a:pt x="26035" y="48260"/>
                  </a:lnTo>
                  <a:lnTo>
                    <a:pt x="26543" y="49657"/>
                  </a:lnTo>
                  <a:lnTo>
                    <a:pt x="27940" y="50546"/>
                  </a:lnTo>
                  <a:lnTo>
                    <a:pt x="29464" y="50419"/>
                  </a:lnTo>
                  <a:lnTo>
                    <a:pt x="30708" y="50419"/>
                  </a:lnTo>
                  <a:lnTo>
                    <a:pt x="32131" y="49149"/>
                  </a:lnTo>
                  <a:lnTo>
                    <a:pt x="32258" y="47625"/>
                  </a:lnTo>
                  <a:lnTo>
                    <a:pt x="33058" y="41617"/>
                  </a:lnTo>
                  <a:lnTo>
                    <a:pt x="33147" y="40944"/>
                  </a:lnTo>
                  <a:lnTo>
                    <a:pt x="33274" y="40005"/>
                  </a:lnTo>
                  <a:close/>
                </a:path>
                <a:path w="899160" h="3131185">
                  <a:moveTo>
                    <a:pt x="899033" y="2812796"/>
                  </a:moveTo>
                  <a:lnTo>
                    <a:pt x="898779" y="2810637"/>
                  </a:lnTo>
                  <a:lnTo>
                    <a:pt x="895985" y="2808351"/>
                  </a:lnTo>
                  <a:lnTo>
                    <a:pt x="893953" y="2808478"/>
                  </a:lnTo>
                  <a:lnTo>
                    <a:pt x="848487" y="2862199"/>
                  </a:lnTo>
                  <a:lnTo>
                    <a:pt x="848614" y="2861945"/>
                  </a:lnTo>
                  <a:lnTo>
                    <a:pt x="801624" y="2911602"/>
                  </a:lnTo>
                  <a:lnTo>
                    <a:pt x="801878" y="2911475"/>
                  </a:lnTo>
                  <a:lnTo>
                    <a:pt x="751332" y="2959735"/>
                  </a:lnTo>
                  <a:lnTo>
                    <a:pt x="698373" y="3006090"/>
                  </a:lnTo>
                  <a:lnTo>
                    <a:pt x="698627" y="3005836"/>
                  </a:lnTo>
                  <a:lnTo>
                    <a:pt x="643128" y="3048381"/>
                  </a:lnTo>
                  <a:lnTo>
                    <a:pt x="643382" y="3048254"/>
                  </a:lnTo>
                  <a:lnTo>
                    <a:pt x="586486" y="3086735"/>
                  </a:lnTo>
                  <a:lnTo>
                    <a:pt x="586740" y="3086608"/>
                  </a:lnTo>
                  <a:lnTo>
                    <a:pt x="524891" y="3123565"/>
                  </a:lnTo>
                  <a:lnTo>
                    <a:pt x="524256" y="3126105"/>
                  </a:lnTo>
                  <a:lnTo>
                    <a:pt x="526669" y="3130169"/>
                  </a:lnTo>
                  <a:lnTo>
                    <a:pt x="529336" y="3130931"/>
                  </a:lnTo>
                  <a:lnTo>
                    <a:pt x="531368" y="3129661"/>
                  </a:lnTo>
                  <a:lnTo>
                    <a:pt x="591312" y="3093974"/>
                  </a:lnTo>
                  <a:lnTo>
                    <a:pt x="648462" y="3055239"/>
                  </a:lnTo>
                  <a:lnTo>
                    <a:pt x="704088" y="3012567"/>
                  </a:lnTo>
                  <a:lnTo>
                    <a:pt x="757047" y="2965958"/>
                  </a:lnTo>
                  <a:lnTo>
                    <a:pt x="807466" y="2917063"/>
                  </a:lnTo>
                  <a:lnTo>
                    <a:pt x="854329" y="2867025"/>
                  </a:lnTo>
                  <a:lnTo>
                    <a:pt x="899033" y="2812796"/>
                  </a:lnTo>
                  <a:close/>
                </a:path>
              </a:pathLst>
            </a:custGeom>
            <a:solidFill>
              <a:srgbClr val="FF0000"/>
            </a:solidFill>
          </p:spPr>
          <p:txBody>
            <a:bodyPr wrap="square" lIns="0" tIns="0" rIns="0" bIns="0" rtlCol="0"/>
            <a:lstStyle/>
            <a:p>
              <a:endParaRPr/>
            </a:p>
          </p:txBody>
        </p:sp>
      </p:grpSp>
      <p:pic>
        <p:nvPicPr>
          <p:cNvPr id="10" name="object 10"/>
          <p:cNvPicPr/>
          <p:nvPr/>
        </p:nvPicPr>
        <p:blipFill>
          <a:blip r:embed="rId6" cstate="print"/>
          <a:stretch>
            <a:fillRect/>
          </a:stretch>
        </p:blipFill>
        <p:spPr>
          <a:xfrm>
            <a:off x="11135099" y="231647"/>
            <a:ext cx="825252" cy="829055"/>
          </a:xfrm>
          <a:prstGeom prst="rect">
            <a:avLst/>
          </a:prstGeom>
        </p:spPr>
      </p:pic>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A</a:t>
            </a:r>
            <a:r>
              <a:rPr sz="3600" spc="-25" dirty="0"/>
              <a:t> </a:t>
            </a:r>
            <a:r>
              <a:rPr sz="3600" dirty="0"/>
              <a:t>thread</a:t>
            </a:r>
            <a:r>
              <a:rPr sz="3600" spc="-15" dirty="0"/>
              <a:t> </a:t>
            </a:r>
            <a:r>
              <a:rPr sz="3600" dirty="0"/>
              <a:t>function</a:t>
            </a:r>
            <a:r>
              <a:rPr sz="3600" spc="-45" dirty="0"/>
              <a:t> </a:t>
            </a:r>
            <a:r>
              <a:rPr sz="3600" dirty="0"/>
              <a:t>for</a:t>
            </a:r>
            <a:r>
              <a:rPr sz="3600" spc="-20" dirty="0"/>
              <a:t> </a:t>
            </a:r>
            <a:r>
              <a:rPr sz="3600" dirty="0"/>
              <a:t>computing</a:t>
            </a:r>
            <a:r>
              <a:rPr sz="3600" spc="-15" dirty="0"/>
              <a:t> </a:t>
            </a:r>
            <a:r>
              <a:rPr sz="3600" spc="-60" dirty="0"/>
              <a:t>π</a:t>
            </a:r>
            <a:endParaRPr sz="36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pic>
        <p:nvPicPr>
          <p:cNvPr id="3" name="object 3"/>
          <p:cNvPicPr/>
          <p:nvPr/>
        </p:nvPicPr>
        <p:blipFill>
          <a:blip r:embed="rId3" cstate="print"/>
          <a:stretch>
            <a:fillRect/>
          </a:stretch>
        </p:blipFill>
        <p:spPr>
          <a:xfrm>
            <a:off x="4582667" y="4403164"/>
            <a:ext cx="2592324" cy="1028953"/>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Possible</a:t>
            </a:r>
            <a:r>
              <a:rPr spc="-135" dirty="0"/>
              <a:t> </a:t>
            </a:r>
            <a:r>
              <a:rPr dirty="0"/>
              <a:t>race</a:t>
            </a:r>
            <a:r>
              <a:rPr spc="-130" dirty="0"/>
              <a:t> </a:t>
            </a:r>
            <a:r>
              <a:rPr spc="-10" dirty="0"/>
              <a:t>condition</a:t>
            </a:r>
          </a:p>
        </p:txBody>
      </p:sp>
      <p:pic>
        <p:nvPicPr>
          <p:cNvPr id="5" name="object 5"/>
          <p:cNvPicPr/>
          <p:nvPr/>
        </p:nvPicPr>
        <p:blipFill>
          <a:blip r:embed="rId4" cstate="print"/>
          <a:stretch>
            <a:fillRect/>
          </a:stretch>
        </p:blipFill>
        <p:spPr>
          <a:xfrm>
            <a:off x="2239883" y="1464944"/>
            <a:ext cx="7695088" cy="2647949"/>
          </a:xfrm>
          <a:prstGeom prst="rect">
            <a:avLst/>
          </a:prstGeom>
        </p:spPr>
      </p:pic>
      <p:grpSp>
        <p:nvGrpSpPr>
          <p:cNvPr id="6" name="object 6"/>
          <p:cNvGrpSpPr/>
          <p:nvPr/>
        </p:nvGrpSpPr>
        <p:grpSpPr>
          <a:xfrm>
            <a:off x="391134" y="4292727"/>
            <a:ext cx="1235710" cy="1429385"/>
            <a:chOff x="391134" y="4292727"/>
            <a:chExt cx="1235710" cy="1429385"/>
          </a:xfrm>
        </p:grpSpPr>
        <p:pic>
          <p:nvPicPr>
            <p:cNvPr id="7" name="object 7"/>
            <p:cNvPicPr/>
            <p:nvPr/>
          </p:nvPicPr>
          <p:blipFill>
            <a:blip r:embed="rId5" cstate="print"/>
            <a:stretch>
              <a:fillRect/>
            </a:stretch>
          </p:blipFill>
          <p:spPr>
            <a:xfrm>
              <a:off x="735952" y="5170678"/>
              <a:ext cx="800781" cy="551395"/>
            </a:xfrm>
            <a:prstGeom prst="rect">
              <a:avLst/>
            </a:prstGeom>
          </p:spPr>
        </p:pic>
        <p:pic>
          <p:nvPicPr>
            <p:cNvPr id="8" name="object 8"/>
            <p:cNvPicPr/>
            <p:nvPr/>
          </p:nvPicPr>
          <p:blipFill>
            <a:blip r:embed="rId6" cstate="print"/>
            <a:stretch>
              <a:fillRect/>
            </a:stretch>
          </p:blipFill>
          <p:spPr>
            <a:xfrm>
              <a:off x="391134" y="4292727"/>
              <a:ext cx="1235100" cy="849884"/>
            </a:xfrm>
            <a:prstGeom prst="rect">
              <a:avLst/>
            </a:prstGeom>
          </p:spPr>
        </p:pic>
      </p:grpSp>
      <p:sp>
        <p:nvSpPr>
          <p:cNvPr id="9" name="object 9"/>
          <p:cNvSpPr/>
          <p:nvPr/>
        </p:nvSpPr>
        <p:spPr>
          <a:xfrm>
            <a:off x="53555" y="5704788"/>
            <a:ext cx="674370" cy="426720"/>
          </a:xfrm>
          <a:custGeom>
            <a:avLst/>
            <a:gdLst/>
            <a:ahLst/>
            <a:cxnLst/>
            <a:rect l="l" t="t" r="r" b="b"/>
            <a:pathLst>
              <a:path w="674370" h="426720">
                <a:moveTo>
                  <a:pt x="671525" y="347903"/>
                </a:moveTo>
                <a:lnTo>
                  <a:pt x="671144" y="348234"/>
                </a:lnTo>
                <a:lnTo>
                  <a:pt x="661593" y="348234"/>
                </a:lnTo>
                <a:lnTo>
                  <a:pt x="661276" y="348234"/>
                </a:lnTo>
                <a:lnTo>
                  <a:pt x="662584" y="349288"/>
                </a:lnTo>
                <a:lnTo>
                  <a:pt x="664565" y="350888"/>
                </a:lnTo>
                <a:lnTo>
                  <a:pt x="666610" y="350888"/>
                </a:lnTo>
                <a:lnTo>
                  <a:pt x="668134" y="350888"/>
                </a:lnTo>
                <a:lnTo>
                  <a:pt x="668870" y="350240"/>
                </a:lnTo>
                <a:lnTo>
                  <a:pt x="670064" y="349897"/>
                </a:lnTo>
                <a:lnTo>
                  <a:pt x="671525" y="347903"/>
                </a:lnTo>
                <a:close/>
              </a:path>
              <a:path w="674370" h="426720">
                <a:moveTo>
                  <a:pt x="673862" y="341769"/>
                </a:moveTo>
                <a:lnTo>
                  <a:pt x="673849" y="341058"/>
                </a:lnTo>
                <a:lnTo>
                  <a:pt x="672122" y="338937"/>
                </a:lnTo>
                <a:lnTo>
                  <a:pt x="673862" y="341769"/>
                </a:lnTo>
                <a:close/>
              </a:path>
              <a:path w="674370" h="426720">
                <a:moveTo>
                  <a:pt x="674166" y="342252"/>
                </a:moveTo>
                <a:lnTo>
                  <a:pt x="673862" y="341769"/>
                </a:lnTo>
                <a:lnTo>
                  <a:pt x="671855" y="338505"/>
                </a:lnTo>
                <a:lnTo>
                  <a:pt x="671626" y="338264"/>
                </a:lnTo>
                <a:lnTo>
                  <a:pt x="671220" y="337451"/>
                </a:lnTo>
                <a:lnTo>
                  <a:pt x="670521" y="336321"/>
                </a:lnTo>
                <a:lnTo>
                  <a:pt x="669302" y="335915"/>
                </a:lnTo>
                <a:lnTo>
                  <a:pt x="668464" y="335178"/>
                </a:lnTo>
                <a:lnTo>
                  <a:pt x="662482" y="331762"/>
                </a:lnTo>
                <a:lnTo>
                  <a:pt x="662025" y="331520"/>
                </a:lnTo>
                <a:lnTo>
                  <a:pt x="661758" y="331343"/>
                </a:lnTo>
                <a:lnTo>
                  <a:pt x="569048" y="282206"/>
                </a:lnTo>
                <a:lnTo>
                  <a:pt x="526046" y="263956"/>
                </a:lnTo>
                <a:lnTo>
                  <a:pt x="474865" y="242925"/>
                </a:lnTo>
                <a:lnTo>
                  <a:pt x="389432" y="211366"/>
                </a:lnTo>
                <a:lnTo>
                  <a:pt x="393928" y="190627"/>
                </a:lnTo>
                <a:lnTo>
                  <a:pt x="402602" y="140614"/>
                </a:lnTo>
                <a:lnTo>
                  <a:pt x="402666" y="140220"/>
                </a:lnTo>
                <a:lnTo>
                  <a:pt x="408012" y="96291"/>
                </a:lnTo>
                <a:lnTo>
                  <a:pt x="411492" y="62242"/>
                </a:lnTo>
                <a:lnTo>
                  <a:pt x="411594" y="61252"/>
                </a:lnTo>
                <a:lnTo>
                  <a:pt x="411683" y="59118"/>
                </a:lnTo>
                <a:lnTo>
                  <a:pt x="412127" y="44691"/>
                </a:lnTo>
                <a:lnTo>
                  <a:pt x="412229" y="41008"/>
                </a:lnTo>
                <a:lnTo>
                  <a:pt x="412343" y="37338"/>
                </a:lnTo>
                <a:lnTo>
                  <a:pt x="412762" y="26543"/>
                </a:lnTo>
                <a:lnTo>
                  <a:pt x="412877" y="23545"/>
                </a:lnTo>
                <a:lnTo>
                  <a:pt x="412940" y="22199"/>
                </a:lnTo>
                <a:lnTo>
                  <a:pt x="414375" y="23545"/>
                </a:lnTo>
                <a:lnTo>
                  <a:pt x="419061" y="31013"/>
                </a:lnTo>
                <a:lnTo>
                  <a:pt x="422363" y="44170"/>
                </a:lnTo>
                <a:lnTo>
                  <a:pt x="422516" y="44691"/>
                </a:lnTo>
                <a:lnTo>
                  <a:pt x="427990" y="61252"/>
                </a:lnTo>
                <a:lnTo>
                  <a:pt x="429488" y="62242"/>
                </a:lnTo>
                <a:lnTo>
                  <a:pt x="432714" y="61950"/>
                </a:lnTo>
                <a:lnTo>
                  <a:pt x="434009" y="60718"/>
                </a:lnTo>
                <a:lnTo>
                  <a:pt x="436295" y="44691"/>
                </a:lnTo>
                <a:lnTo>
                  <a:pt x="436422" y="41008"/>
                </a:lnTo>
                <a:lnTo>
                  <a:pt x="434619" y="32042"/>
                </a:lnTo>
                <a:lnTo>
                  <a:pt x="434174" y="29857"/>
                </a:lnTo>
                <a:lnTo>
                  <a:pt x="433514" y="26543"/>
                </a:lnTo>
                <a:lnTo>
                  <a:pt x="432625" y="24244"/>
                </a:lnTo>
                <a:lnTo>
                  <a:pt x="432587" y="24117"/>
                </a:lnTo>
                <a:lnTo>
                  <a:pt x="431749" y="22733"/>
                </a:lnTo>
                <a:lnTo>
                  <a:pt x="415124" y="4940"/>
                </a:lnTo>
                <a:lnTo>
                  <a:pt x="415124" y="24244"/>
                </a:lnTo>
                <a:lnTo>
                  <a:pt x="414985" y="24117"/>
                </a:lnTo>
                <a:lnTo>
                  <a:pt x="414566" y="23596"/>
                </a:lnTo>
                <a:lnTo>
                  <a:pt x="415010" y="24117"/>
                </a:lnTo>
                <a:lnTo>
                  <a:pt x="415124" y="24244"/>
                </a:lnTo>
                <a:lnTo>
                  <a:pt x="415124" y="4940"/>
                </a:lnTo>
                <a:lnTo>
                  <a:pt x="413981" y="4445"/>
                </a:lnTo>
                <a:lnTo>
                  <a:pt x="410921" y="2425"/>
                </a:lnTo>
                <a:lnTo>
                  <a:pt x="411251" y="2768"/>
                </a:lnTo>
                <a:lnTo>
                  <a:pt x="411594" y="3060"/>
                </a:lnTo>
                <a:lnTo>
                  <a:pt x="410375" y="2070"/>
                </a:lnTo>
                <a:lnTo>
                  <a:pt x="409409" y="1270"/>
                </a:lnTo>
                <a:lnTo>
                  <a:pt x="409181" y="1270"/>
                </a:lnTo>
                <a:lnTo>
                  <a:pt x="409028" y="1181"/>
                </a:lnTo>
                <a:lnTo>
                  <a:pt x="408368" y="736"/>
                </a:lnTo>
                <a:lnTo>
                  <a:pt x="407250" y="0"/>
                </a:lnTo>
                <a:lnTo>
                  <a:pt x="402704" y="736"/>
                </a:lnTo>
                <a:lnTo>
                  <a:pt x="401421" y="2425"/>
                </a:lnTo>
                <a:lnTo>
                  <a:pt x="400913" y="2768"/>
                </a:lnTo>
                <a:lnTo>
                  <a:pt x="400291" y="3797"/>
                </a:lnTo>
                <a:lnTo>
                  <a:pt x="400685" y="3365"/>
                </a:lnTo>
                <a:lnTo>
                  <a:pt x="400011" y="4254"/>
                </a:lnTo>
                <a:lnTo>
                  <a:pt x="399846" y="4521"/>
                </a:lnTo>
                <a:lnTo>
                  <a:pt x="397789" y="7175"/>
                </a:lnTo>
                <a:lnTo>
                  <a:pt x="397979" y="9042"/>
                </a:lnTo>
                <a:lnTo>
                  <a:pt x="398437" y="7327"/>
                </a:lnTo>
                <a:lnTo>
                  <a:pt x="398691" y="6464"/>
                </a:lnTo>
                <a:lnTo>
                  <a:pt x="397979" y="9042"/>
                </a:lnTo>
                <a:lnTo>
                  <a:pt x="397611" y="10210"/>
                </a:lnTo>
                <a:lnTo>
                  <a:pt x="397510" y="21882"/>
                </a:lnTo>
                <a:lnTo>
                  <a:pt x="396709" y="37338"/>
                </a:lnTo>
                <a:lnTo>
                  <a:pt x="395960" y="59118"/>
                </a:lnTo>
                <a:lnTo>
                  <a:pt x="395909" y="60159"/>
                </a:lnTo>
                <a:lnTo>
                  <a:pt x="392379" y="94234"/>
                </a:lnTo>
                <a:lnTo>
                  <a:pt x="386981" y="137896"/>
                </a:lnTo>
                <a:lnTo>
                  <a:pt x="378371" y="187261"/>
                </a:lnTo>
                <a:lnTo>
                  <a:pt x="374345" y="205790"/>
                </a:lnTo>
                <a:lnTo>
                  <a:pt x="354609" y="198488"/>
                </a:lnTo>
                <a:lnTo>
                  <a:pt x="286461" y="174015"/>
                </a:lnTo>
                <a:lnTo>
                  <a:pt x="101422" y="112623"/>
                </a:lnTo>
                <a:lnTo>
                  <a:pt x="60083" y="99555"/>
                </a:lnTo>
                <a:lnTo>
                  <a:pt x="57848" y="98704"/>
                </a:lnTo>
                <a:lnTo>
                  <a:pt x="33248" y="88976"/>
                </a:lnTo>
                <a:lnTo>
                  <a:pt x="19926" y="84429"/>
                </a:lnTo>
                <a:lnTo>
                  <a:pt x="19926" y="89814"/>
                </a:lnTo>
                <a:lnTo>
                  <a:pt x="19685" y="89636"/>
                </a:lnTo>
                <a:lnTo>
                  <a:pt x="19354" y="89344"/>
                </a:lnTo>
                <a:lnTo>
                  <a:pt x="19037" y="88976"/>
                </a:lnTo>
                <a:lnTo>
                  <a:pt x="19723" y="89636"/>
                </a:lnTo>
                <a:lnTo>
                  <a:pt x="19926" y="89814"/>
                </a:lnTo>
                <a:lnTo>
                  <a:pt x="19926" y="84429"/>
                </a:lnTo>
                <a:lnTo>
                  <a:pt x="16979" y="83413"/>
                </a:lnTo>
                <a:lnTo>
                  <a:pt x="16421" y="83248"/>
                </a:lnTo>
                <a:lnTo>
                  <a:pt x="12382" y="82219"/>
                </a:lnTo>
                <a:lnTo>
                  <a:pt x="12039" y="82219"/>
                </a:lnTo>
                <a:lnTo>
                  <a:pt x="11912" y="82105"/>
                </a:lnTo>
                <a:lnTo>
                  <a:pt x="11049" y="81254"/>
                </a:lnTo>
                <a:lnTo>
                  <a:pt x="7848" y="80784"/>
                </a:lnTo>
                <a:lnTo>
                  <a:pt x="7518" y="80784"/>
                </a:lnTo>
                <a:lnTo>
                  <a:pt x="7264" y="80924"/>
                </a:lnTo>
                <a:lnTo>
                  <a:pt x="6756" y="80784"/>
                </a:lnTo>
                <a:lnTo>
                  <a:pt x="3352" y="82219"/>
                </a:lnTo>
                <a:lnTo>
                  <a:pt x="2755" y="83248"/>
                </a:lnTo>
                <a:lnTo>
                  <a:pt x="2362" y="83413"/>
                </a:lnTo>
                <a:lnTo>
                  <a:pt x="1892" y="83654"/>
                </a:lnTo>
                <a:lnTo>
                  <a:pt x="292" y="86753"/>
                </a:lnTo>
                <a:lnTo>
                  <a:pt x="368" y="87363"/>
                </a:lnTo>
                <a:lnTo>
                  <a:pt x="0" y="87998"/>
                </a:lnTo>
                <a:lnTo>
                  <a:pt x="444" y="91655"/>
                </a:lnTo>
                <a:lnTo>
                  <a:pt x="1079" y="92329"/>
                </a:lnTo>
                <a:lnTo>
                  <a:pt x="787" y="90271"/>
                </a:lnTo>
                <a:lnTo>
                  <a:pt x="990" y="91655"/>
                </a:lnTo>
                <a:lnTo>
                  <a:pt x="1079" y="92329"/>
                </a:lnTo>
                <a:lnTo>
                  <a:pt x="1193" y="93091"/>
                </a:lnTo>
                <a:lnTo>
                  <a:pt x="3606" y="95618"/>
                </a:lnTo>
                <a:lnTo>
                  <a:pt x="4406" y="95783"/>
                </a:lnTo>
                <a:lnTo>
                  <a:pt x="9131" y="100660"/>
                </a:lnTo>
                <a:lnTo>
                  <a:pt x="9893" y="101346"/>
                </a:lnTo>
                <a:lnTo>
                  <a:pt x="21310" y="110350"/>
                </a:lnTo>
                <a:lnTo>
                  <a:pt x="20904" y="109893"/>
                </a:lnTo>
                <a:lnTo>
                  <a:pt x="21374" y="110350"/>
                </a:lnTo>
                <a:lnTo>
                  <a:pt x="21653" y="110705"/>
                </a:lnTo>
                <a:lnTo>
                  <a:pt x="38912" y="129349"/>
                </a:lnTo>
                <a:lnTo>
                  <a:pt x="67284" y="159473"/>
                </a:lnTo>
                <a:lnTo>
                  <a:pt x="105600" y="203098"/>
                </a:lnTo>
                <a:lnTo>
                  <a:pt x="109232" y="203365"/>
                </a:lnTo>
                <a:lnTo>
                  <a:pt x="114071" y="199224"/>
                </a:lnTo>
                <a:lnTo>
                  <a:pt x="114388" y="195592"/>
                </a:lnTo>
                <a:lnTo>
                  <a:pt x="77317" y="150888"/>
                </a:lnTo>
                <a:lnTo>
                  <a:pt x="49466" y="119748"/>
                </a:lnTo>
                <a:lnTo>
                  <a:pt x="41021" y="109893"/>
                </a:lnTo>
                <a:lnTo>
                  <a:pt x="39217" y="107784"/>
                </a:lnTo>
                <a:lnTo>
                  <a:pt x="54025" y="114096"/>
                </a:lnTo>
                <a:lnTo>
                  <a:pt x="54698" y="114350"/>
                </a:lnTo>
                <a:lnTo>
                  <a:pt x="96418" y="127787"/>
                </a:lnTo>
                <a:lnTo>
                  <a:pt x="149796" y="146342"/>
                </a:lnTo>
                <a:lnTo>
                  <a:pt x="281292" y="190423"/>
                </a:lnTo>
                <a:lnTo>
                  <a:pt x="348665" y="214706"/>
                </a:lnTo>
                <a:lnTo>
                  <a:pt x="370636" y="222910"/>
                </a:lnTo>
                <a:lnTo>
                  <a:pt x="367258" y="238518"/>
                </a:lnTo>
                <a:lnTo>
                  <a:pt x="354304" y="288086"/>
                </a:lnTo>
                <a:lnTo>
                  <a:pt x="342633" y="330949"/>
                </a:lnTo>
                <a:lnTo>
                  <a:pt x="320484" y="389051"/>
                </a:lnTo>
                <a:lnTo>
                  <a:pt x="320128" y="389712"/>
                </a:lnTo>
                <a:lnTo>
                  <a:pt x="311645" y="405955"/>
                </a:lnTo>
                <a:lnTo>
                  <a:pt x="304939" y="411086"/>
                </a:lnTo>
                <a:lnTo>
                  <a:pt x="296697" y="410718"/>
                </a:lnTo>
                <a:lnTo>
                  <a:pt x="277482" y="398741"/>
                </a:lnTo>
                <a:lnTo>
                  <a:pt x="274650" y="399288"/>
                </a:lnTo>
                <a:lnTo>
                  <a:pt x="271640" y="403390"/>
                </a:lnTo>
                <a:lnTo>
                  <a:pt x="271805" y="404888"/>
                </a:lnTo>
                <a:lnTo>
                  <a:pt x="271932" y="405955"/>
                </a:lnTo>
                <a:lnTo>
                  <a:pt x="271970" y="406260"/>
                </a:lnTo>
                <a:lnTo>
                  <a:pt x="290449" y="422148"/>
                </a:lnTo>
                <a:lnTo>
                  <a:pt x="293522" y="423621"/>
                </a:lnTo>
                <a:lnTo>
                  <a:pt x="307886" y="426288"/>
                </a:lnTo>
                <a:lnTo>
                  <a:pt x="309892" y="425869"/>
                </a:lnTo>
                <a:lnTo>
                  <a:pt x="322148" y="417487"/>
                </a:lnTo>
                <a:lnTo>
                  <a:pt x="324612" y="414743"/>
                </a:lnTo>
                <a:lnTo>
                  <a:pt x="325691" y="412724"/>
                </a:lnTo>
                <a:lnTo>
                  <a:pt x="326504" y="411200"/>
                </a:lnTo>
                <a:lnTo>
                  <a:pt x="328510" y="407454"/>
                </a:lnTo>
                <a:lnTo>
                  <a:pt x="329882" y="404888"/>
                </a:lnTo>
                <a:lnTo>
                  <a:pt x="334416" y="396430"/>
                </a:lnTo>
                <a:lnTo>
                  <a:pt x="334746" y="395744"/>
                </a:lnTo>
                <a:lnTo>
                  <a:pt x="357670" y="336397"/>
                </a:lnTo>
                <a:lnTo>
                  <a:pt x="369747" y="292201"/>
                </a:lnTo>
                <a:lnTo>
                  <a:pt x="382714" y="242430"/>
                </a:lnTo>
                <a:lnTo>
                  <a:pt x="385711" y="228536"/>
                </a:lnTo>
                <a:lnTo>
                  <a:pt x="468807" y="259524"/>
                </a:lnTo>
                <a:lnTo>
                  <a:pt x="519226" y="280289"/>
                </a:lnTo>
                <a:lnTo>
                  <a:pt x="561301" y="298119"/>
                </a:lnTo>
                <a:lnTo>
                  <a:pt x="595744" y="315214"/>
                </a:lnTo>
                <a:lnTo>
                  <a:pt x="622922" y="328383"/>
                </a:lnTo>
                <a:lnTo>
                  <a:pt x="642200" y="337248"/>
                </a:lnTo>
                <a:lnTo>
                  <a:pt x="641794" y="336994"/>
                </a:lnTo>
                <a:lnTo>
                  <a:pt x="642277" y="337248"/>
                </a:lnTo>
                <a:lnTo>
                  <a:pt x="642543" y="337451"/>
                </a:lnTo>
                <a:lnTo>
                  <a:pt x="653923" y="344500"/>
                </a:lnTo>
                <a:lnTo>
                  <a:pt x="654634" y="344881"/>
                </a:lnTo>
                <a:lnTo>
                  <a:pt x="657313" y="346176"/>
                </a:lnTo>
                <a:lnTo>
                  <a:pt x="658253" y="347560"/>
                </a:lnTo>
                <a:lnTo>
                  <a:pt x="662584" y="349288"/>
                </a:lnTo>
                <a:lnTo>
                  <a:pt x="660857" y="347903"/>
                </a:lnTo>
                <a:lnTo>
                  <a:pt x="660158" y="347332"/>
                </a:lnTo>
                <a:lnTo>
                  <a:pt x="660514" y="347560"/>
                </a:lnTo>
                <a:lnTo>
                  <a:pt x="660895" y="347903"/>
                </a:lnTo>
                <a:lnTo>
                  <a:pt x="661060" y="347903"/>
                </a:lnTo>
                <a:lnTo>
                  <a:pt x="671525" y="347903"/>
                </a:lnTo>
                <a:lnTo>
                  <a:pt x="673493" y="346176"/>
                </a:lnTo>
                <a:lnTo>
                  <a:pt x="673684" y="345414"/>
                </a:lnTo>
                <a:lnTo>
                  <a:pt x="673760" y="344881"/>
                </a:lnTo>
                <a:lnTo>
                  <a:pt x="673925" y="344652"/>
                </a:lnTo>
                <a:lnTo>
                  <a:pt x="673900" y="343941"/>
                </a:lnTo>
                <a:lnTo>
                  <a:pt x="674166" y="342252"/>
                </a:lnTo>
                <a:close/>
              </a:path>
            </a:pathLst>
          </a:custGeom>
          <a:solidFill>
            <a:srgbClr val="FF0000"/>
          </a:solidFill>
        </p:spPr>
        <p:txBody>
          <a:bodyPr wrap="square" lIns="0" tIns="0" rIns="0" bIns="0" rtlCol="0"/>
          <a:lstStyle/>
          <a:p>
            <a:endParaRPr/>
          </a:p>
        </p:txBody>
      </p:sp>
      <p:pic>
        <p:nvPicPr>
          <p:cNvPr id="10" name="object 10"/>
          <p:cNvPicPr/>
          <p:nvPr/>
        </p:nvPicPr>
        <p:blipFill>
          <a:blip r:embed="rId7" cstate="print"/>
          <a:stretch>
            <a:fillRect/>
          </a:stretch>
        </p:blipFill>
        <p:spPr>
          <a:xfrm>
            <a:off x="479475" y="3698621"/>
            <a:ext cx="796620" cy="521969"/>
          </a:xfrm>
          <a:prstGeom prst="rect">
            <a:avLst/>
          </a:prstGeom>
        </p:spPr>
      </p:pic>
      <p:pic>
        <p:nvPicPr>
          <p:cNvPr id="11" name="object 11"/>
          <p:cNvPicPr/>
          <p:nvPr/>
        </p:nvPicPr>
        <p:blipFill>
          <a:blip r:embed="rId8" cstate="print"/>
          <a:stretch>
            <a:fillRect/>
          </a:stretch>
        </p:blipFill>
        <p:spPr>
          <a:xfrm>
            <a:off x="2992501" y="5256148"/>
            <a:ext cx="27305" cy="67690"/>
          </a:xfrm>
          <a:prstGeom prst="rect">
            <a:avLst/>
          </a:prstGeom>
        </p:spPr>
      </p:pic>
      <p:sp>
        <p:nvSpPr>
          <p:cNvPr id="12" name="object 12"/>
          <p:cNvSpPr/>
          <p:nvPr/>
        </p:nvSpPr>
        <p:spPr>
          <a:xfrm>
            <a:off x="2564383" y="4634738"/>
            <a:ext cx="324485" cy="455930"/>
          </a:xfrm>
          <a:custGeom>
            <a:avLst/>
            <a:gdLst/>
            <a:ahLst/>
            <a:cxnLst/>
            <a:rect l="l" t="t" r="r" b="b"/>
            <a:pathLst>
              <a:path w="324485" h="455929">
                <a:moveTo>
                  <a:pt x="3810" y="0"/>
                </a:moveTo>
                <a:lnTo>
                  <a:pt x="2032" y="381"/>
                </a:lnTo>
                <a:lnTo>
                  <a:pt x="0" y="2920"/>
                </a:lnTo>
                <a:lnTo>
                  <a:pt x="42" y="3556"/>
                </a:lnTo>
                <a:lnTo>
                  <a:pt x="127" y="4825"/>
                </a:lnTo>
                <a:lnTo>
                  <a:pt x="1270" y="5968"/>
                </a:lnTo>
                <a:lnTo>
                  <a:pt x="5706" y="10691"/>
                </a:lnTo>
                <a:lnTo>
                  <a:pt x="12573" y="19304"/>
                </a:lnTo>
                <a:lnTo>
                  <a:pt x="25944" y="34642"/>
                </a:lnTo>
                <a:lnTo>
                  <a:pt x="42714" y="57211"/>
                </a:lnTo>
                <a:lnTo>
                  <a:pt x="62253" y="86467"/>
                </a:lnTo>
                <a:lnTo>
                  <a:pt x="85979" y="124587"/>
                </a:lnTo>
                <a:lnTo>
                  <a:pt x="110105" y="164338"/>
                </a:lnTo>
                <a:lnTo>
                  <a:pt x="112776" y="168656"/>
                </a:lnTo>
                <a:lnTo>
                  <a:pt x="144018" y="215773"/>
                </a:lnTo>
                <a:lnTo>
                  <a:pt x="176784" y="265811"/>
                </a:lnTo>
                <a:lnTo>
                  <a:pt x="176911" y="266064"/>
                </a:lnTo>
                <a:lnTo>
                  <a:pt x="248666" y="363219"/>
                </a:lnTo>
                <a:lnTo>
                  <a:pt x="248666" y="363347"/>
                </a:lnTo>
                <a:lnTo>
                  <a:pt x="284099" y="409320"/>
                </a:lnTo>
                <a:lnTo>
                  <a:pt x="317754" y="455168"/>
                </a:lnTo>
                <a:lnTo>
                  <a:pt x="320294" y="455549"/>
                </a:lnTo>
                <a:lnTo>
                  <a:pt x="322199" y="454151"/>
                </a:lnTo>
                <a:lnTo>
                  <a:pt x="323977" y="452881"/>
                </a:lnTo>
                <a:lnTo>
                  <a:pt x="324485" y="450214"/>
                </a:lnTo>
                <a:lnTo>
                  <a:pt x="323088" y="448437"/>
                </a:lnTo>
                <a:lnTo>
                  <a:pt x="291465" y="403860"/>
                </a:lnTo>
                <a:lnTo>
                  <a:pt x="291338" y="403732"/>
                </a:lnTo>
                <a:lnTo>
                  <a:pt x="256159" y="357631"/>
                </a:lnTo>
                <a:lnTo>
                  <a:pt x="184681" y="260680"/>
                </a:lnTo>
                <a:lnTo>
                  <a:pt x="184660" y="260489"/>
                </a:lnTo>
                <a:lnTo>
                  <a:pt x="151892" y="210566"/>
                </a:lnTo>
                <a:lnTo>
                  <a:pt x="121239" y="164338"/>
                </a:lnTo>
                <a:lnTo>
                  <a:pt x="94107" y="119634"/>
                </a:lnTo>
                <a:lnTo>
                  <a:pt x="70358" y="81406"/>
                </a:lnTo>
                <a:lnTo>
                  <a:pt x="50165" y="51054"/>
                </a:lnTo>
                <a:lnTo>
                  <a:pt x="50038" y="50800"/>
                </a:lnTo>
                <a:lnTo>
                  <a:pt x="33020" y="28193"/>
                </a:lnTo>
                <a:lnTo>
                  <a:pt x="32766" y="27812"/>
                </a:lnTo>
                <a:lnTo>
                  <a:pt x="19812" y="13081"/>
                </a:lnTo>
                <a:lnTo>
                  <a:pt x="11430" y="4318"/>
                </a:lnTo>
                <a:lnTo>
                  <a:pt x="10414" y="3556"/>
                </a:lnTo>
                <a:lnTo>
                  <a:pt x="3810" y="0"/>
                </a:lnTo>
                <a:close/>
              </a:path>
              <a:path w="324485" h="455929">
                <a:moveTo>
                  <a:pt x="184709" y="260489"/>
                </a:moveTo>
                <a:lnTo>
                  <a:pt x="184556" y="260489"/>
                </a:lnTo>
                <a:lnTo>
                  <a:pt x="186097" y="262600"/>
                </a:lnTo>
                <a:lnTo>
                  <a:pt x="184835" y="260680"/>
                </a:lnTo>
                <a:lnTo>
                  <a:pt x="184709" y="260489"/>
                </a:lnTo>
                <a:close/>
              </a:path>
            </a:pathLst>
          </a:custGeom>
          <a:solidFill>
            <a:srgbClr val="FF0000"/>
          </a:solid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312400" cy="155130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repeatedly</a:t>
            </a:r>
            <a:r>
              <a:rPr sz="2400" spc="-30" dirty="0">
                <a:latin typeface="Arial MT"/>
                <a:cs typeface="Arial MT"/>
              </a:rPr>
              <a:t> </a:t>
            </a:r>
            <a:r>
              <a:rPr sz="2400" dirty="0">
                <a:latin typeface="Arial MT"/>
                <a:cs typeface="Arial MT"/>
              </a:rPr>
              <a:t>tests</a:t>
            </a:r>
            <a:r>
              <a:rPr sz="2400" spc="-7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condition,</a:t>
            </a:r>
            <a:r>
              <a:rPr sz="2400" spc="-40" dirty="0">
                <a:latin typeface="Arial MT"/>
                <a:cs typeface="Arial MT"/>
              </a:rPr>
              <a:t> </a:t>
            </a:r>
            <a:r>
              <a:rPr sz="2400" dirty="0">
                <a:latin typeface="Arial MT"/>
                <a:cs typeface="Arial MT"/>
              </a:rPr>
              <a:t>but,</a:t>
            </a:r>
            <a:r>
              <a:rPr sz="2400" spc="-55" dirty="0">
                <a:latin typeface="Arial MT"/>
                <a:cs typeface="Arial MT"/>
              </a:rPr>
              <a:t> </a:t>
            </a:r>
            <a:r>
              <a:rPr sz="2400" dirty="0">
                <a:latin typeface="Arial MT"/>
                <a:cs typeface="Arial MT"/>
              </a:rPr>
              <a:t>effectively,</a:t>
            </a:r>
            <a:r>
              <a:rPr sz="2400" spc="-60" dirty="0">
                <a:latin typeface="Arial MT"/>
                <a:cs typeface="Arial MT"/>
              </a:rPr>
              <a:t> </a:t>
            </a:r>
            <a:r>
              <a:rPr sz="2400" dirty="0">
                <a:latin typeface="Arial MT"/>
                <a:cs typeface="Arial MT"/>
              </a:rPr>
              <a:t>does</a:t>
            </a:r>
            <a:r>
              <a:rPr sz="2400" spc="-50" dirty="0">
                <a:latin typeface="Arial MT"/>
                <a:cs typeface="Arial MT"/>
              </a:rPr>
              <a:t> </a:t>
            </a:r>
            <a:r>
              <a:rPr sz="2400" dirty="0">
                <a:latin typeface="Arial MT"/>
                <a:cs typeface="Arial MT"/>
              </a:rPr>
              <a:t>no</a:t>
            </a:r>
            <a:r>
              <a:rPr sz="2400" spc="-45" dirty="0">
                <a:latin typeface="Arial MT"/>
                <a:cs typeface="Arial MT"/>
              </a:rPr>
              <a:t> </a:t>
            </a:r>
            <a:r>
              <a:rPr sz="2400" dirty="0">
                <a:latin typeface="Arial MT"/>
                <a:cs typeface="Arial MT"/>
              </a:rPr>
              <a:t>useful</a:t>
            </a:r>
            <a:r>
              <a:rPr sz="2400" spc="-60" dirty="0">
                <a:latin typeface="Arial MT"/>
                <a:cs typeface="Arial MT"/>
              </a:rPr>
              <a:t> </a:t>
            </a:r>
            <a:r>
              <a:rPr sz="2400" spc="-20" dirty="0">
                <a:latin typeface="Arial MT"/>
                <a:cs typeface="Arial MT"/>
              </a:rPr>
              <a:t>work </a:t>
            </a:r>
            <a:r>
              <a:rPr sz="2400" dirty="0">
                <a:latin typeface="Arial MT"/>
                <a:cs typeface="Arial MT"/>
              </a:rPr>
              <a:t>until</a:t>
            </a:r>
            <a:r>
              <a:rPr sz="2400" spc="-85"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condition</a:t>
            </a:r>
            <a:r>
              <a:rPr sz="2400" spc="-50" dirty="0">
                <a:latin typeface="Arial MT"/>
                <a:cs typeface="Arial MT"/>
              </a:rPr>
              <a:t> </a:t>
            </a:r>
            <a:r>
              <a:rPr sz="2400" dirty="0">
                <a:latin typeface="Arial MT"/>
                <a:cs typeface="Arial MT"/>
              </a:rPr>
              <a:t>has</a:t>
            </a:r>
            <a:r>
              <a:rPr sz="2400" spc="-8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appropriate</a:t>
            </a:r>
            <a:r>
              <a:rPr sz="2400" spc="-70" dirty="0">
                <a:latin typeface="Arial MT"/>
                <a:cs typeface="Arial MT"/>
              </a:rPr>
              <a:t> </a:t>
            </a:r>
            <a:r>
              <a:rPr sz="2400" spc="-10" dirty="0">
                <a:latin typeface="Arial MT"/>
                <a:cs typeface="Arial MT"/>
              </a:rPr>
              <a:t>value.</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Beware</a:t>
            </a:r>
            <a:r>
              <a:rPr sz="2400" spc="-85" dirty="0">
                <a:latin typeface="Arial MT"/>
                <a:cs typeface="Arial MT"/>
              </a:rPr>
              <a:t> </a:t>
            </a:r>
            <a:r>
              <a:rPr sz="2400" dirty="0">
                <a:latin typeface="Arial MT"/>
                <a:cs typeface="Arial MT"/>
              </a:rPr>
              <a:t>of</a:t>
            </a:r>
            <a:r>
              <a:rPr sz="2400" spc="-100" dirty="0">
                <a:latin typeface="Arial MT"/>
                <a:cs typeface="Arial MT"/>
              </a:rPr>
              <a:t> </a:t>
            </a:r>
            <a:r>
              <a:rPr sz="2400" dirty="0">
                <a:latin typeface="Arial MT"/>
                <a:cs typeface="Arial MT"/>
              </a:rPr>
              <a:t>optimizing</a:t>
            </a:r>
            <a:r>
              <a:rPr sz="2400" spc="-70" dirty="0">
                <a:latin typeface="Arial MT"/>
                <a:cs typeface="Arial MT"/>
              </a:rPr>
              <a:t> </a:t>
            </a:r>
            <a:r>
              <a:rPr sz="2400" dirty="0">
                <a:latin typeface="Arial MT"/>
                <a:cs typeface="Arial MT"/>
              </a:rPr>
              <a:t>compilers,</a:t>
            </a:r>
            <a:r>
              <a:rPr sz="2400" spc="-85" dirty="0">
                <a:latin typeface="Arial MT"/>
                <a:cs typeface="Arial MT"/>
              </a:rPr>
              <a:t> </a:t>
            </a:r>
            <a:r>
              <a:rPr sz="2400" spc="-10" dirty="0">
                <a:latin typeface="Arial MT"/>
                <a:cs typeface="Arial MT"/>
              </a:rPr>
              <a:t>though!</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spc="-10" dirty="0"/>
              <a:t>Waiting</a:t>
            </a:r>
          </a:p>
        </p:txBody>
      </p:sp>
      <p:pic>
        <p:nvPicPr>
          <p:cNvPr id="4" name="object 4"/>
          <p:cNvPicPr/>
          <p:nvPr/>
        </p:nvPicPr>
        <p:blipFill>
          <a:blip r:embed="rId2" cstate="print"/>
          <a:stretch>
            <a:fillRect/>
          </a:stretch>
        </p:blipFill>
        <p:spPr>
          <a:xfrm>
            <a:off x="2998862" y="4200581"/>
            <a:ext cx="4486631" cy="1467524"/>
          </a:xfrm>
          <a:prstGeom prst="rect">
            <a:avLst/>
          </a:prstGeom>
        </p:spPr>
      </p:pic>
      <p:sp>
        <p:nvSpPr>
          <p:cNvPr id="5" name="object 5"/>
          <p:cNvSpPr txBox="1"/>
          <p:nvPr/>
        </p:nvSpPr>
        <p:spPr>
          <a:xfrm>
            <a:off x="5959602" y="5400547"/>
            <a:ext cx="379476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flag</a:t>
            </a:r>
            <a:r>
              <a:rPr sz="2000" spc="-45" dirty="0">
                <a:solidFill>
                  <a:srgbClr val="FF0000"/>
                </a:solidFill>
                <a:latin typeface="Arial MT"/>
                <a:cs typeface="Arial MT"/>
              </a:rPr>
              <a:t> </a:t>
            </a:r>
            <a:r>
              <a:rPr sz="2000" dirty="0">
                <a:solidFill>
                  <a:srgbClr val="FF0000"/>
                </a:solidFill>
                <a:latin typeface="Arial MT"/>
                <a:cs typeface="Arial MT"/>
              </a:rPr>
              <a:t>initialized</a:t>
            </a:r>
            <a:r>
              <a:rPr sz="2000" spc="-35" dirty="0">
                <a:solidFill>
                  <a:srgbClr val="FF0000"/>
                </a:solidFill>
                <a:latin typeface="Arial MT"/>
                <a:cs typeface="Arial MT"/>
              </a:rPr>
              <a:t> </a:t>
            </a:r>
            <a:r>
              <a:rPr sz="2000" dirty="0">
                <a:solidFill>
                  <a:srgbClr val="FF0000"/>
                </a:solidFill>
                <a:latin typeface="Arial MT"/>
                <a:cs typeface="Arial MT"/>
              </a:rPr>
              <a:t>to</a:t>
            </a:r>
            <a:r>
              <a:rPr sz="2000" spc="-45" dirty="0">
                <a:solidFill>
                  <a:srgbClr val="FF0000"/>
                </a:solidFill>
                <a:latin typeface="Arial MT"/>
                <a:cs typeface="Arial MT"/>
              </a:rPr>
              <a:t> </a:t>
            </a:r>
            <a:r>
              <a:rPr sz="2000" dirty="0">
                <a:solidFill>
                  <a:srgbClr val="FF0000"/>
                </a:solidFill>
                <a:latin typeface="Arial MT"/>
                <a:cs typeface="Arial MT"/>
              </a:rPr>
              <a:t>0</a:t>
            </a:r>
            <a:r>
              <a:rPr sz="2000" spc="-35" dirty="0">
                <a:solidFill>
                  <a:srgbClr val="FF0000"/>
                </a:solidFill>
                <a:latin typeface="Arial MT"/>
                <a:cs typeface="Arial MT"/>
              </a:rPr>
              <a:t> </a:t>
            </a:r>
            <a:r>
              <a:rPr sz="2000" dirty="0">
                <a:solidFill>
                  <a:srgbClr val="FF0000"/>
                </a:solidFill>
                <a:latin typeface="Arial MT"/>
                <a:cs typeface="Arial MT"/>
              </a:rPr>
              <a:t>by</a:t>
            </a:r>
            <a:r>
              <a:rPr sz="2000" spc="-45" dirty="0">
                <a:solidFill>
                  <a:srgbClr val="FF0000"/>
                </a:solidFill>
                <a:latin typeface="Arial MT"/>
                <a:cs typeface="Arial MT"/>
              </a:rPr>
              <a:t> </a:t>
            </a:r>
            <a:r>
              <a:rPr sz="2000" dirty="0">
                <a:solidFill>
                  <a:srgbClr val="FF0000"/>
                </a:solidFill>
                <a:latin typeface="Arial MT"/>
                <a:cs typeface="Arial MT"/>
              </a:rPr>
              <a:t>main</a:t>
            </a:r>
            <a:r>
              <a:rPr sz="2000" spc="-45" dirty="0">
                <a:solidFill>
                  <a:srgbClr val="FF0000"/>
                </a:solidFill>
                <a:latin typeface="Arial MT"/>
                <a:cs typeface="Arial MT"/>
              </a:rPr>
              <a:t> </a:t>
            </a:r>
            <a:r>
              <a:rPr sz="2000" spc="-10" dirty="0">
                <a:solidFill>
                  <a:srgbClr val="FF0000"/>
                </a:solidFill>
                <a:latin typeface="Arial MT"/>
                <a:cs typeface="Arial MT"/>
              </a:rPr>
              <a:t>thread</a:t>
            </a:r>
            <a:endParaRPr sz="2000">
              <a:latin typeface="Arial MT"/>
              <a:cs typeface="Arial MT"/>
            </a:endParaRPr>
          </a:p>
        </p:txBody>
      </p:sp>
      <p:pic>
        <p:nvPicPr>
          <p:cNvPr id="6" name="object 6"/>
          <p:cNvPicPr/>
          <p:nvPr/>
        </p:nvPicPr>
        <p:blipFill>
          <a:blip r:embed="rId3" cstate="print"/>
          <a:stretch>
            <a:fillRect/>
          </a:stretch>
        </p:blipFill>
        <p:spPr>
          <a:xfrm>
            <a:off x="8754364" y="2709926"/>
            <a:ext cx="329945" cy="610235"/>
          </a:xfrm>
          <a:prstGeom prst="rect">
            <a:avLst/>
          </a:prstGeom>
        </p:spPr>
      </p:pic>
      <p:pic>
        <p:nvPicPr>
          <p:cNvPr id="7" name="object 7"/>
          <p:cNvPicPr/>
          <p:nvPr/>
        </p:nvPicPr>
        <p:blipFill>
          <a:blip r:embed="rId4" cstate="print"/>
          <a:stretch>
            <a:fillRect/>
          </a:stretch>
        </p:blipFill>
        <p:spPr>
          <a:xfrm>
            <a:off x="9205063" y="2648711"/>
            <a:ext cx="191285" cy="335152"/>
          </a:xfrm>
          <a:prstGeom prst="rect">
            <a:avLst/>
          </a:prstGeom>
        </p:spPr>
      </p:pic>
      <p:grpSp>
        <p:nvGrpSpPr>
          <p:cNvPr id="8" name="object 8"/>
          <p:cNvGrpSpPr/>
          <p:nvPr/>
        </p:nvGrpSpPr>
        <p:grpSpPr>
          <a:xfrm>
            <a:off x="9650856" y="2247900"/>
            <a:ext cx="889635" cy="916940"/>
            <a:chOff x="9650856" y="2247900"/>
            <a:chExt cx="889635" cy="916940"/>
          </a:xfrm>
        </p:grpSpPr>
        <p:pic>
          <p:nvPicPr>
            <p:cNvPr id="9" name="object 9"/>
            <p:cNvPicPr/>
            <p:nvPr/>
          </p:nvPicPr>
          <p:blipFill>
            <a:blip r:embed="rId5" cstate="print"/>
            <a:stretch>
              <a:fillRect/>
            </a:stretch>
          </p:blipFill>
          <p:spPr>
            <a:xfrm>
              <a:off x="9650856" y="2247900"/>
              <a:ext cx="396081" cy="338709"/>
            </a:xfrm>
            <a:prstGeom prst="rect">
              <a:avLst/>
            </a:prstGeom>
          </p:spPr>
        </p:pic>
        <p:pic>
          <p:nvPicPr>
            <p:cNvPr id="10" name="object 10"/>
            <p:cNvPicPr/>
            <p:nvPr/>
          </p:nvPicPr>
          <p:blipFill>
            <a:blip r:embed="rId6" cstate="print"/>
            <a:stretch>
              <a:fillRect/>
            </a:stretch>
          </p:blipFill>
          <p:spPr>
            <a:xfrm>
              <a:off x="9709276" y="2508631"/>
              <a:ext cx="830706" cy="655828"/>
            </a:xfrm>
            <a:prstGeom prst="rect">
              <a:avLst/>
            </a:prstGeom>
          </p:spPr>
        </p:pic>
      </p:grpSp>
      <p:sp>
        <p:nvSpPr>
          <p:cNvPr id="11" name="object 11"/>
          <p:cNvSpPr/>
          <p:nvPr/>
        </p:nvSpPr>
        <p:spPr>
          <a:xfrm>
            <a:off x="5307710" y="4534661"/>
            <a:ext cx="125095" cy="15240"/>
          </a:xfrm>
          <a:custGeom>
            <a:avLst/>
            <a:gdLst/>
            <a:ahLst/>
            <a:cxnLst/>
            <a:rect l="l" t="t" r="r" b="b"/>
            <a:pathLst>
              <a:path w="125095" h="15239">
                <a:moveTo>
                  <a:pt x="1028" y="4465"/>
                </a:moveTo>
                <a:lnTo>
                  <a:pt x="635" y="4825"/>
                </a:lnTo>
                <a:lnTo>
                  <a:pt x="0" y="6857"/>
                </a:lnTo>
                <a:lnTo>
                  <a:pt x="406" y="8381"/>
                </a:lnTo>
                <a:lnTo>
                  <a:pt x="508" y="8762"/>
                </a:lnTo>
                <a:lnTo>
                  <a:pt x="660" y="9525"/>
                </a:lnTo>
                <a:lnTo>
                  <a:pt x="762" y="10032"/>
                </a:lnTo>
                <a:lnTo>
                  <a:pt x="888" y="10668"/>
                </a:lnTo>
                <a:lnTo>
                  <a:pt x="2286" y="12192"/>
                </a:lnTo>
                <a:lnTo>
                  <a:pt x="4190" y="12826"/>
                </a:lnTo>
                <a:lnTo>
                  <a:pt x="6350" y="13588"/>
                </a:lnTo>
                <a:lnTo>
                  <a:pt x="10540" y="14477"/>
                </a:lnTo>
                <a:lnTo>
                  <a:pt x="13208" y="14986"/>
                </a:lnTo>
                <a:lnTo>
                  <a:pt x="15652" y="13588"/>
                </a:lnTo>
                <a:lnTo>
                  <a:pt x="15836" y="13588"/>
                </a:lnTo>
                <a:lnTo>
                  <a:pt x="16256" y="12192"/>
                </a:lnTo>
                <a:lnTo>
                  <a:pt x="16332" y="11937"/>
                </a:lnTo>
                <a:lnTo>
                  <a:pt x="3810" y="11937"/>
                </a:lnTo>
                <a:lnTo>
                  <a:pt x="1777" y="10540"/>
                </a:lnTo>
                <a:lnTo>
                  <a:pt x="1255" y="8762"/>
                </a:lnTo>
                <a:lnTo>
                  <a:pt x="963" y="7874"/>
                </a:lnTo>
                <a:lnTo>
                  <a:pt x="380" y="6223"/>
                </a:lnTo>
                <a:lnTo>
                  <a:pt x="1028" y="4465"/>
                </a:lnTo>
                <a:close/>
              </a:path>
              <a:path w="125095" h="15239">
                <a:moveTo>
                  <a:pt x="7895" y="1905"/>
                </a:moveTo>
                <a:lnTo>
                  <a:pt x="5772" y="1905"/>
                </a:lnTo>
                <a:lnTo>
                  <a:pt x="2539" y="3175"/>
                </a:lnTo>
                <a:lnTo>
                  <a:pt x="2159" y="3429"/>
                </a:lnTo>
                <a:lnTo>
                  <a:pt x="1028" y="4465"/>
                </a:lnTo>
                <a:lnTo>
                  <a:pt x="474" y="5968"/>
                </a:lnTo>
                <a:lnTo>
                  <a:pt x="380" y="6223"/>
                </a:lnTo>
                <a:lnTo>
                  <a:pt x="1142" y="8381"/>
                </a:lnTo>
                <a:lnTo>
                  <a:pt x="1777" y="10540"/>
                </a:lnTo>
                <a:lnTo>
                  <a:pt x="3810" y="11937"/>
                </a:lnTo>
                <a:lnTo>
                  <a:pt x="10464" y="11937"/>
                </a:lnTo>
                <a:lnTo>
                  <a:pt x="16433" y="11598"/>
                </a:lnTo>
                <a:lnTo>
                  <a:pt x="17356" y="8762"/>
                </a:lnTo>
                <a:lnTo>
                  <a:pt x="17483" y="8381"/>
                </a:lnTo>
                <a:lnTo>
                  <a:pt x="17335" y="7874"/>
                </a:lnTo>
                <a:lnTo>
                  <a:pt x="16128" y="5461"/>
                </a:lnTo>
                <a:lnTo>
                  <a:pt x="13639" y="4465"/>
                </a:lnTo>
                <a:lnTo>
                  <a:pt x="10845" y="3429"/>
                </a:lnTo>
                <a:lnTo>
                  <a:pt x="9651" y="3429"/>
                </a:lnTo>
                <a:lnTo>
                  <a:pt x="7619" y="2286"/>
                </a:lnTo>
                <a:lnTo>
                  <a:pt x="8307" y="2286"/>
                </a:lnTo>
                <a:lnTo>
                  <a:pt x="7895" y="1905"/>
                </a:lnTo>
                <a:close/>
              </a:path>
              <a:path w="125095" h="15239">
                <a:moveTo>
                  <a:pt x="16433" y="11598"/>
                </a:moveTo>
                <a:lnTo>
                  <a:pt x="10464" y="11937"/>
                </a:lnTo>
                <a:lnTo>
                  <a:pt x="16332" y="11937"/>
                </a:lnTo>
                <a:lnTo>
                  <a:pt x="16433" y="11598"/>
                </a:lnTo>
                <a:close/>
              </a:path>
              <a:path w="125095" h="15239">
                <a:moveTo>
                  <a:pt x="19515" y="1396"/>
                </a:moveTo>
                <a:lnTo>
                  <a:pt x="7344" y="1396"/>
                </a:lnTo>
                <a:lnTo>
                  <a:pt x="8728" y="2673"/>
                </a:lnTo>
                <a:lnTo>
                  <a:pt x="10160" y="3175"/>
                </a:lnTo>
                <a:lnTo>
                  <a:pt x="13639" y="4465"/>
                </a:lnTo>
                <a:lnTo>
                  <a:pt x="16128" y="5461"/>
                </a:lnTo>
                <a:lnTo>
                  <a:pt x="17271" y="7746"/>
                </a:lnTo>
                <a:lnTo>
                  <a:pt x="17356" y="8762"/>
                </a:lnTo>
                <a:lnTo>
                  <a:pt x="16763" y="10540"/>
                </a:lnTo>
                <a:lnTo>
                  <a:pt x="16637" y="10921"/>
                </a:lnTo>
                <a:lnTo>
                  <a:pt x="16560" y="11175"/>
                </a:lnTo>
                <a:lnTo>
                  <a:pt x="16433" y="11598"/>
                </a:lnTo>
                <a:lnTo>
                  <a:pt x="23875" y="11175"/>
                </a:lnTo>
                <a:lnTo>
                  <a:pt x="38862" y="11175"/>
                </a:lnTo>
                <a:lnTo>
                  <a:pt x="61213" y="10032"/>
                </a:lnTo>
                <a:lnTo>
                  <a:pt x="88773" y="9525"/>
                </a:lnTo>
                <a:lnTo>
                  <a:pt x="123062" y="7746"/>
                </a:lnTo>
                <a:lnTo>
                  <a:pt x="124713" y="5968"/>
                </a:lnTo>
                <a:lnTo>
                  <a:pt x="124590" y="1905"/>
                </a:lnTo>
                <a:lnTo>
                  <a:pt x="12064" y="1905"/>
                </a:lnTo>
                <a:lnTo>
                  <a:pt x="19515" y="1396"/>
                </a:lnTo>
                <a:close/>
              </a:path>
              <a:path w="125095" h="15239">
                <a:moveTo>
                  <a:pt x="5079" y="1396"/>
                </a:moveTo>
                <a:lnTo>
                  <a:pt x="3175" y="2539"/>
                </a:lnTo>
                <a:lnTo>
                  <a:pt x="1269" y="3810"/>
                </a:lnTo>
                <a:lnTo>
                  <a:pt x="1028" y="4465"/>
                </a:lnTo>
                <a:lnTo>
                  <a:pt x="2159" y="3429"/>
                </a:lnTo>
                <a:lnTo>
                  <a:pt x="2539" y="3175"/>
                </a:lnTo>
                <a:lnTo>
                  <a:pt x="5772" y="1905"/>
                </a:lnTo>
                <a:lnTo>
                  <a:pt x="10159" y="1905"/>
                </a:lnTo>
                <a:lnTo>
                  <a:pt x="5079" y="1396"/>
                </a:lnTo>
                <a:close/>
              </a:path>
              <a:path w="125095" h="15239">
                <a:moveTo>
                  <a:pt x="8728" y="2673"/>
                </a:moveTo>
                <a:lnTo>
                  <a:pt x="9271" y="3175"/>
                </a:lnTo>
                <a:lnTo>
                  <a:pt x="9651" y="3429"/>
                </a:lnTo>
                <a:lnTo>
                  <a:pt x="10845" y="3429"/>
                </a:lnTo>
                <a:lnTo>
                  <a:pt x="8728" y="2673"/>
                </a:lnTo>
                <a:close/>
              </a:path>
              <a:path w="125095" h="15239">
                <a:moveTo>
                  <a:pt x="7619" y="2286"/>
                </a:moveTo>
                <a:lnTo>
                  <a:pt x="9200" y="3175"/>
                </a:lnTo>
                <a:lnTo>
                  <a:pt x="8728" y="2673"/>
                </a:lnTo>
                <a:lnTo>
                  <a:pt x="7619" y="2286"/>
                </a:lnTo>
                <a:close/>
              </a:path>
              <a:path w="125095" h="15239">
                <a:moveTo>
                  <a:pt x="8307" y="2286"/>
                </a:moveTo>
                <a:lnTo>
                  <a:pt x="7619" y="2286"/>
                </a:lnTo>
                <a:lnTo>
                  <a:pt x="8728" y="2673"/>
                </a:lnTo>
                <a:lnTo>
                  <a:pt x="8307" y="2286"/>
                </a:lnTo>
                <a:close/>
              </a:path>
              <a:path w="125095" h="15239">
                <a:moveTo>
                  <a:pt x="122936" y="0"/>
                </a:moveTo>
                <a:lnTo>
                  <a:pt x="60705" y="0"/>
                </a:lnTo>
                <a:lnTo>
                  <a:pt x="35702" y="1143"/>
                </a:lnTo>
                <a:lnTo>
                  <a:pt x="23240" y="1143"/>
                </a:lnTo>
                <a:lnTo>
                  <a:pt x="19515" y="1396"/>
                </a:lnTo>
                <a:lnTo>
                  <a:pt x="124233" y="1396"/>
                </a:lnTo>
                <a:lnTo>
                  <a:pt x="122936" y="0"/>
                </a:lnTo>
                <a:close/>
              </a:path>
            </a:pathLst>
          </a:custGeom>
          <a:solidFill>
            <a:srgbClr val="FF0000"/>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Pthreads</a:t>
            </a:r>
            <a:r>
              <a:rPr sz="3200" spc="-30" dirty="0"/>
              <a:t> </a:t>
            </a:r>
            <a:r>
              <a:rPr sz="3200" dirty="0"/>
              <a:t>global</a:t>
            </a:r>
            <a:r>
              <a:rPr sz="3200" spc="-35" dirty="0"/>
              <a:t> </a:t>
            </a:r>
            <a:r>
              <a:rPr sz="3200" dirty="0"/>
              <a:t>sum</a:t>
            </a:r>
            <a:r>
              <a:rPr sz="3200" spc="-35" dirty="0"/>
              <a:t> </a:t>
            </a:r>
            <a:r>
              <a:rPr sz="3200" dirty="0"/>
              <a:t>with</a:t>
            </a:r>
            <a:r>
              <a:rPr sz="3200" spc="-30" dirty="0"/>
              <a:t> </a:t>
            </a:r>
            <a:r>
              <a:rPr sz="3200" spc="-10" dirty="0"/>
              <a:t>busy-waiting</a:t>
            </a:r>
            <a:endParaRPr sz="320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Rectangle 1">
            <a:extLst>
              <a:ext uri="{FF2B5EF4-FFF2-40B4-BE49-F238E27FC236}">
                <a16:creationId xmlns:a16="http://schemas.microsoft.com/office/drawing/2014/main" id="{04E44B78-8EBA-BC08-A71B-F573A6BC8381}"/>
              </a:ext>
            </a:extLst>
          </p:cNvPr>
          <p:cNvSpPr>
            <a:spLocks noChangeArrowheads="1"/>
          </p:cNvSpPr>
          <p:nvPr/>
        </p:nvSpPr>
        <p:spPr bwMode="auto">
          <a:xfrm>
            <a:off x="517822" y="1383474"/>
            <a:ext cx="8547480" cy="519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Initialization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y = Compute(</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thread computes its own value of </a:t>
            </a:r>
            <a:r>
              <a:rPr kumimoji="0" lang="en-US" altLang="en-US" sz="1000" b="0" i="0" u="none" strike="noStrike" cap="none" normalizeH="0" baseline="0" dirty="0">
                <a:ln>
                  <a:noFill/>
                </a:ln>
                <a:solidFill>
                  <a:schemeClr val="tx1"/>
                </a:solidFill>
                <a:effectLst/>
                <a:latin typeface="Arial Unicode MS"/>
              </a:rPr>
              <a:t>y</a:t>
            </a:r>
            <a:r>
              <a:rPr kumimoji="0" lang="en-US" altLang="en-US" sz="1100" b="0" i="0" u="none" strike="noStrike" cap="none" normalizeH="0" baseline="0" dirty="0">
                <a:ln>
                  <a:noFill/>
                </a:ln>
                <a:solidFill>
                  <a:schemeClr val="tx1"/>
                </a:solidFill>
                <a:effectLst/>
              </a:rPr>
              <a:t> based on its rank (thread ID).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Busy-Wait Loop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while (flag != </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line ensures that a thread will only proceed if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variable matches its rank.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the condition is not met, the thread keeps checking the condition in a loop without doing any other work. This is the busy-waiting part.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Critical Section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x = x + y;</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Once the thread passes the busy-wait loop, it enters the critical section and performs the operation </a:t>
            </a:r>
            <a:r>
              <a:rPr kumimoji="0" lang="en-US" altLang="en-US" sz="1000" b="0" i="0" u="none" strike="noStrike" cap="none" normalizeH="0" baseline="0" dirty="0">
                <a:ln>
                  <a:noFill/>
                </a:ln>
                <a:solidFill>
                  <a:schemeClr val="tx1"/>
                </a:solidFill>
                <a:effectLst/>
                <a:latin typeface="Arial Unicode MS"/>
              </a:rPr>
              <a:t>x = x + y;</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Update Flag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flag++;</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the critical section is executed, the thread increments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so that the next thread can enter the critical 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1295" y="231647"/>
            <a:ext cx="829055" cy="829055"/>
          </a:xfrm>
          <a:prstGeom prst="rect">
            <a:avLst/>
          </a:prstGeom>
        </p:spPr>
      </p:pic>
      <p:grpSp>
        <p:nvGrpSpPr>
          <p:cNvPr id="3" name="object 3"/>
          <p:cNvGrpSpPr/>
          <p:nvPr/>
        </p:nvGrpSpPr>
        <p:grpSpPr>
          <a:xfrm>
            <a:off x="2051304" y="5137402"/>
            <a:ext cx="10140950" cy="1720850"/>
            <a:chOff x="2051304" y="5137402"/>
            <a:chExt cx="10140950" cy="1720850"/>
          </a:xfrm>
        </p:grpSpPr>
        <p:pic>
          <p:nvPicPr>
            <p:cNvPr id="4" name="object 4"/>
            <p:cNvPicPr/>
            <p:nvPr/>
          </p:nvPicPr>
          <p:blipFill>
            <a:blip r:embed="rId3" cstate="print"/>
            <a:stretch>
              <a:fillRect/>
            </a:stretch>
          </p:blipFill>
          <p:spPr>
            <a:xfrm>
              <a:off x="2116836" y="5303519"/>
              <a:ext cx="10075164" cy="1554478"/>
            </a:xfrm>
            <a:prstGeom prst="rect">
              <a:avLst/>
            </a:prstGeom>
          </p:spPr>
        </p:pic>
        <p:sp>
          <p:nvSpPr>
            <p:cNvPr id="5" name="object 5"/>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grpSp>
      <p:grpSp>
        <p:nvGrpSpPr>
          <p:cNvPr id="6" name="object 6"/>
          <p:cNvGrpSpPr/>
          <p:nvPr/>
        </p:nvGrpSpPr>
        <p:grpSpPr>
          <a:xfrm>
            <a:off x="0" y="0"/>
            <a:ext cx="10151745" cy="1728470"/>
            <a:chOff x="0" y="0"/>
            <a:chExt cx="10151745" cy="1728470"/>
          </a:xfrm>
        </p:grpSpPr>
        <p:pic>
          <p:nvPicPr>
            <p:cNvPr id="7" name="object 7"/>
            <p:cNvPicPr/>
            <p:nvPr/>
          </p:nvPicPr>
          <p:blipFill>
            <a:blip r:embed="rId3" cstate="print"/>
            <a:stretch>
              <a:fillRect/>
            </a:stretch>
          </p:blipFill>
          <p:spPr>
            <a:xfrm>
              <a:off x="0" y="0"/>
              <a:ext cx="10075163" cy="1556003"/>
            </a:xfrm>
            <a:prstGeom prst="rect">
              <a:avLst/>
            </a:prstGeom>
          </p:spPr>
        </p:pic>
        <p:sp>
          <p:nvSpPr>
            <p:cNvPr id="8" name="object 8"/>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grpSp>
      <p:pic>
        <p:nvPicPr>
          <p:cNvPr id="9" name="object 9"/>
          <p:cNvPicPr/>
          <p:nvPr/>
        </p:nvPicPr>
        <p:blipFill>
          <a:blip r:embed="rId4" cstate="print"/>
          <a:stretch>
            <a:fillRect/>
          </a:stretch>
        </p:blipFill>
        <p:spPr>
          <a:xfrm>
            <a:off x="230124" y="6400798"/>
            <a:ext cx="1383792" cy="457199"/>
          </a:xfrm>
          <a:prstGeom prst="rect">
            <a:avLst/>
          </a:prstGeom>
        </p:spPr>
      </p:pic>
      <p:sp>
        <p:nvSpPr>
          <p:cNvPr id="10" name="object 10"/>
          <p:cNvSpPr txBox="1">
            <a:spLocks noGrp="1"/>
          </p:cNvSpPr>
          <p:nvPr>
            <p:ph type="title"/>
          </p:nvPr>
        </p:nvSpPr>
        <p:spPr>
          <a:xfrm>
            <a:off x="774293" y="133857"/>
            <a:ext cx="9651365"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01D6F"/>
                </a:solidFill>
                <a:latin typeface="Arial"/>
                <a:cs typeface="Arial"/>
              </a:rPr>
              <a:t>Lab</a:t>
            </a:r>
            <a:r>
              <a:rPr sz="3200" b="1" spc="-40" dirty="0">
                <a:solidFill>
                  <a:srgbClr val="201D6F"/>
                </a:solidFill>
                <a:latin typeface="Arial"/>
                <a:cs typeface="Arial"/>
              </a:rPr>
              <a:t> </a:t>
            </a:r>
            <a:r>
              <a:rPr sz="3200" b="1" dirty="0">
                <a:solidFill>
                  <a:srgbClr val="201D6F"/>
                </a:solidFill>
                <a:latin typeface="Arial"/>
                <a:cs typeface="Arial"/>
              </a:rPr>
              <a:t>2:</a:t>
            </a:r>
            <a:r>
              <a:rPr sz="3200" b="1" spc="-35" dirty="0">
                <a:solidFill>
                  <a:srgbClr val="201D6F"/>
                </a:solidFill>
                <a:latin typeface="Arial"/>
                <a:cs typeface="Arial"/>
              </a:rPr>
              <a:t> </a:t>
            </a:r>
            <a:r>
              <a:rPr sz="3200" b="1" dirty="0">
                <a:solidFill>
                  <a:srgbClr val="201D6F"/>
                </a:solidFill>
                <a:latin typeface="Arial"/>
                <a:cs typeface="Arial"/>
              </a:rPr>
              <a:t>Use</a:t>
            </a:r>
            <a:r>
              <a:rPr sz="3200" b="1" spc="-25" dirty="0">
                <a:solidFill>
                  <a:srgbClr val="201D6F"/>
                </a:solidFill>
                <a:latin typeface="Arial"/>
                <a:cs typeface="Arial"/>
              </a:rPr>
              <a:t> </a:t>
            </a:r>
            <a:r>
              <a:rPr sz="3200" b="1" dirty="0">
                <a:solidFill>
                  <a:srgbClr val="201D6F"/>
                </a:solidFill>
                <a:latin typeface="Arial"/>
                <a:cs typeface="Arial"/>
              </a:rPr>
              <a:t>cluster</a:t>
            </a:r>
            <a:r>
              <a:rPr sz="3200" b="1" spc="-30" dirty="0">
                <a:solidFill>
                  <a:srgbClr val="201D6F"/>
                </a:solidFill>
                <a:latin typeface="Arial"/>
                <a:cs typeface="Arial"/>
              </a:rPr>
              <a:t> </a:t>
            </a:r>
            <a:r>
              <a:rPr sz="3200" b="1" dirty="0">
                <a:solidFill>
                  <a:srgbClr val="201D6F"/>
                </a:solidFill>
                <a:latin typeface="Arial"/>
                <a:cs typeface="Arial"/>
              </a:rPr>
              <a:t>to</a:t>
            </a:r>
            <a:r>
              <a:rPr sz="3200" b="1" spc="-30" dirty="0">
                <a:solidFill>
                  <a:srgbClr val="201D6F"/>
                </a:solidFill>
                <a:latin typeface="Arial"/>
                <a:cs typeface="Arial"/>
              </a:rPr>
              <a:t> </a:t>
            </a:r>
            <a:r>
              <a:rPr sz="3200" b="1" dirty="0">
                <a:solidFill>
                  <a:srgbClr val="201D6F"/>
                </a:solidFill>
                <a:latin typeface="Arial"/>
                <a:cs typeface="Arial"/>
              </a:rPr>
              <a:t>distribute</a:t>
            </a:r>
            <a:r>
              <a:rPr sz="3200" b="1" spc="-55" dirty="0">
                <a:solidFill>
                  <a:srgbClr val="201D6F"/>
                </a:solidFill>
                <a:latin typeface="Arial"/>
                <a:cs typeface="Arial"/>
              </a:rPr>
              <a:t> </a:t>
            </a:r>
            <a:r>
              <a:rPr sz="3200" b="1" dirty="0">
                <a:solidFill>
                  <a:srgbClr val="201D6F"/>
                </a:solidFill>
                <a:latin typeface="Arial"/>
                <a:cs typeface="Arial"/>
              </a:rPr>
              <a:t>work</a:t>
            </a:r>
            <a:r>
              <a:rPr sz="3200" b="1" spc="-30" dirty="0">
                <a:solidFill>
                  <a:srgbClr val="201D6F"/>
                </a:solidFill>
                <a:latin typeface="Arial"/>
                <a:cs typeface="Arial"/>
              </a:rPr>
              <a:t> </a:t>
            </a:r>
            <a:r>
              <a:rPr sz="3200" b="1" dirty="0">
                <a:solidFill>
                  <a:srgbClr val="201D6F"/>
                </a:solidFill>
                <a:latin typeface="Arial"/>
                <a:cs typeface="Arial"/>
              </a:rPr>
              <a:t>and</a:t>
            </a:r>
            <a:r>
              <a:rPr sz="3200" b="1" spc="-40" dirty="0">
                <a:solidFill>
                  <a:srgbClr val="201D6F"/>
                </a:solidFill>
                <a:latin typeface="Arial"/>
                <a:cs typeface="Arial"/>
              </a:rPr>
              <a:t> </a:t>
            </a:r>
            <a:r>
              <a:rPr sz="3200" b="1" dirty="0">
                <a:solidFill>
                  <a:srgbClr val="201D6F"/>
                </a:solidFill>
                <a:latin typeface="Arial"/>
                <a:cs typeface="Arial"/>
              </a:rPr>
              <a:t>do</a:t>
            </a:r>
            <a:r>
              <a:rPr sz="3200" b="1" spc="-35" dirty="0">
                <a:solidFill>
                  <a:srgbClr val="201D6F"/>
                </a:solidFill>
                <a:latin typeface="Arial"/>
                <a:cs typeface="Arial"/>
              </a:rPr>
              <a:t> </a:t>
            </a:r>
            <a:r>
              <a:rPr sz="3200" b="1" spc="-20" dirty="0">
                <a:solidFill>
                  <a:srgbClr val="201D6F"/>
                </a:solidFill>
                <a:latin typeface="Arial"/>
                <a:cs typeface="Arial"/>
              </a:rPr>
              <a:t>some</a:t>
            </a:r>
            <a:endParaRPr sz="3200">
              <a:latin typeface="Arial"/>
              <a:cs typeface="Arial"/>
            </a:endParaRPr>
          </a:p>
        </p:txBody>
      </p:sp>
      <p:sp>
        <p:nvSpPr>
          <p:cNvPr id="11" name="object 11"/>
          <p:cNvSpPr txBox="1"/>
          <p:nvPr/>
        </p:nvSpPr>
        <p:spPr>
          <a:xfrm>
            <a:off x="774293" y="572465"/>
            <a:ext cx="467296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parallel</a:t>
            </a:r>
            <a:r>
              <a:rPr sz="3200" b="1" spc="-65" dirty="0">
                <a:solidFill>
                  <a:srgbClr val="201D6F"/>
                </a:solidFill>
                <a:latin typeface="Arial"/>
                <a:cs typeface="Arial"/>
              </a:rPr>
              <a:t> </a:t>
            </a:r>
            <a:r>
              <a:rPr sz="3200" b="1" dirty="0">
                <a:solidFill>
                  <a:srgbClr val="201D6F"/>
                </a:solidFill>
                <a:latin typeface="Arial"/>
                <a:cs typeface="Arial"/>
              </a:rPr>
              <a:t>data</a:t>
            </a:r>
            <a:r>
              <a:rPr sz="3200" b="1" spc="-55" dirty="0">
                <a:solidFill>
                  <a:srgbClr val="201D6F"/>
                </a:solidFill>
                <a:latin typeface="Arial"/>
                <a:cs typeface="Arial"/>
              </a:rPr>
              <a:t> </a:t>
            </a:r>
            <a:r>
              <a:rPr sz="3200" b="1" spc="-10" dirty="0">
                <a:solidFill>
                  <a:srgbClr val="201D6F"/>
                </a:solidFill>
                <a:latin typeface="Arial"/>
                <a:cs typeface="Arial"/>
              </a:rPr>
              <a:t>processing</a:t>
            </a:r>
            <a:endParaRPr sz="3200">
              <a:latin typeface="Arial"/>
              <a:cs typeface="Arial"/>
            </a:endParaRPr>
          </a:p>
        </p:txBody>
      </p:sp>
      <p:sp>
        <p:nvSpPr>
          <p:cNvPr id="12" name="object 12"/>
          <p:cNvSpPr txBox="1"/>
          <p:nvPr/>
        </p:nvSpPr>
        <p:spPr>
          <a:xfrm>
            <a:off x="850493" y="1322069"/>
            <a:ext cx="10462895" cy="4695190"/>
          </a:xfrm>
          <a:prstGeom prst="rect">
            <a:avLst/>
          </a:prstGeom>
        </p:spPr>
        <p:txBody>
          <a:bodyPr vert="horz" wrap="square" lIns="0" tIns="12065" rIns="0" bIns="0" rtlCol="0">
            <a:spAutoFit/>
          </a:bodyPr>
          <a:lstStyle/>
          <a:p>
            <a:pPr marL="393065" indent="-380365">
              <a:lnSpc>
                <a:spcPct val="100000"/>
              </a:lnSpc>
              <a:spcBef>
                <a:spcPts val="95"/>
              </a:spcBef>
              <a:buSzPct val="126315"/>
              <a:buChar char="•"/>
              <a:tabLst>
                <a:tab pos="393065" algn="l"/>
              </a:tabLst>
            </a:pPr>
            <a:r>
              <a:rPr sz="1900" dirty="0">
                <a:latin typeface="Arial MT"/>
                <a:cs typeface="Arial MT"/>
              </a:rPr>
              <a:t>Now</a:t>
            </a:r>
            <a:r>
              <a:rPr sz="1900" spc="-30" dirty="0">
                <a:latin typeface="Arial MT"/>
                <a:cs typeface="Arial MT"/>
              </a:rPr>
              <a:t> </a:t>
            </a:r>
            <a:r>
              <a:rPr sz="1900" dirty="0">
                <a:latin typeface="Arial MT"/>
                <a:cs typeface="Arial MT"/>
              </a:rPr>
              <a:t>that</a:t>
            </a:r>
            <a:r>
              <a:rPr sz="1900" spc="-25" dirty="0">
                <a:latin typeface="Arial MT"/>
                <a:cs typeface="Arial MT"/>
              </a:rPr>
              <a:t> </a:t>
            </a:r>
            <a:r>
              <a:rPr sz="1900" dirty="0">
                <a:latin typeface="Arial MT"/>
                <a:cs typeface="Arial MT"/>
              </a:rPr>
              <a:t>you</a:t>
            </a:r>
            <a:r>
              <a:rPr sz="1900" spc="-30" dirty="0">
                <a:latin typeface="Arial MT"/>
                <a:cs typeface="Arial MT"/>
              </a:rPr>
              <a:t> </a:t>
            </a:r>
            <a:r>
              <a:rPr sz="1900" dirty="0">
                <a:latin typeface="Arial MT"/>
                <a:cs typeface="Arial MT"/>
              </a:rPr>
              <a:t>have</a:t>
            </a:r>
            <a:r>
              <a:rPr sz="1900" spc="-25" dirty="0">
                <a:latin typeface="Arial MT"/>
                <a:cs typeface="Arial MT"/>
              </a:rPr>
              <a:t> </a:t>
            </a:r>
            <a:r>
              <a:rPr sz="1900" dirty="0">
                <a:latin typeface="Arial MT"/>
                <a:cs typeface="Arial MT"/>
              </a:rPr>
              <a:t>a</a:t>
            </a:r>
            <a:r>
              <a:rPr sz="1900" spc="-30" dirty="0">
                <a:latin typeface="Arial MT"/>
                <a:cs typeface="Arial MT"/>
              </a:rPr>
              <a:t> </a:t>
            </a:r>
            <a:r>
              <a:rPr sz="1900" dirty="0">
                <a:latin typeface="Arial MT"/>
                <a:cs typeface="Arial MT"/>
              </a:rPr>
              <a:t>group</a:t>
            </a:r>
            <a:r>
              <a:rPr sz="1900" spc="-20" dirty="0">
                <a:latin typeface="Arial MT"/>
                <a:cs typeface="Arial MT"/>
              </a:rPr>
              <a:t> </a:t>
            </a:r>
            <a:r>
              <a:rPr sz="1900" dirty="0">
                <a:latin typeface="Arial MT"/>
                <a:cs typeface="Arial MT"/>
              </a:rPr>
              <a:t>of</a:t>
            </a:r>
            <a:r>
              <a:rPr sz="1900" spc="-40" dirty="0">
                <a:latin typeface="Arial MT"/>
                <a:cs typeface="Arial MT"/>
              </a:rPr>
              <a:t> </a:t>
            </a:r>
            <a:r>
              <a:rPr sz="1900" dirty="0">
                <a:latin typeface="Arial MT"/>
                <a:cs typeface="Arial MT"/>
              </a:rPr>
              <a:t>nodes</a:t>
            </a:r>
            <a:r>
              <a:rPr sz="1900" spc="-20" dirty="0">
                <a:latin typeface="Arial MT"/>
                <a:cs typeface="Arial MT"/>
              </a:rPr>
              <a:t> </a:t>
            </a:r>
            <a:r>
              <a:rPr sz="1900" dirty="0">
                <a:latin typeface="Arial MT"/>
                <a:cs typeface="Arial MT"/>
              </a:rPr>
              <a:t>managed</a:t>
            </a:r>
            <a:r>
              <a:rPr sz="1900" spc="-10" dirty="0">
                <a:latin typeface="Arial MT"/>
                <a:cs typeface="Arial MT"/>
              </a:rPr>
              <a:t> </a:t>
            </a:r>
            <a:r>
              <a:rPr sz="1900" dirty="0">
                <a:latin typeface="Arial MT"/>
                <a:cs typeface="Arial MT"/>
              </a:rPr>
              <a:t>as</a:t>
            </a:r>
            <a:r>
              <a:rPr sz="1900" spc="-30" dirty="0">
                <a:latin typeface="Arial MT"/>
                <a:cs typeface="Arial MT"/>
              </a:rPr>
              <a:t> </a:t>
            </a:r>
            <a:r>
              <a:rPr sz="1900" dirty="0">
                <a:latin typeface="Arial MT"/>
                <a:cs typeface="Arial MT"/>
              </a:rPr>
              <a:t>a</a:t>
            </a:r>
            <a:r>
              <a:rPr sz="1900" spc="-40" dirty="0">
                <a:latin typeface="Arial MT"/>
                <a:cs typeface="Arial MT"/>
              </a:rPr>
              <a:t> </a:t>
            </a:r>
            <a:r>
              <a:rPr sz="1900" spc="-10" dirty="0">
                <a:latin typeface="Arial MT"/>
                <a:cs typeface="Arial MT"/>
              </a:rPr>
              <a:t>cluster</a:t>
            </a:r>
            <a:endParaRPr sz="1900">
              <a:latin typeface="Arial MT"/>
              <a:cs typeface="Arial MT"/>
            </a:endParaRPr>
          </a:p>
          <a:p>
            <a:pPr marL="850265" lvl="1" indent="-368300">
              <a:lnSpc>
                <a:spcPct val="100000"/>
              </a:lnSpc>
              <a:spcBef>
                <a:spcPts val="595"/>
              </a:spcBef>
              <a:buSzPct val="129411"/>
              <a:buChar char="•"/>
              <a:tabLst>
                <a:tab pos="850265" algn="l"/>
              </a:tabLst>
            </a:pPr>
            <a:r>
              <a:rPr sz="1700" dirty="0">
                <a:latin typeface="Arial MT"/>
                <a:cs typeface="Arial MT"/>
              </a:rPr>
              <a:t>Create</a:t>
            </a:r>
            <a:r>
              <a:rPr sz="1700" spc="-45" dirty="0">
                <a:latin typeface="Arial MT"/>
                <a:cs typeface="Arial MT"/>
              </a:rPr>
              <a:t> </a:t>
            </a:r>
            <a:r>
              <a:rPr sz="1700" dirty="0">
                <a:latin typeface="Arial MT"/>
                <a:cs typeface="Arial MT"/>
              </a:rPr>
              <a:t>a</a:t>
            </a:r>
            <a:r>
              <a:rPr sz="1700" spc="-55" dirty="0">
                <a:latin typeface="Arial MT"/>
                <a:cs typeface="Arial MT"/>
              </a:rPr>
              <a:t> </a:t>
            </a:r>
            <a:r>
              <a:rPr sz="1700" dirty="0">
                <a:latin typeface="Arial MT"/>
                <a:cs typeface="Arial MT"/>
              </a:rPr>
              <a:t>distributed</a:t>
            </a:r>
            <a:r>
              <a:rPr sz="1700" spc="-50" dirty="0">
                <a:latin typeface="Arial MT"/>
                <a:cs typeface="Arial MT"/>
              </a:rPr>
              <a:t> </a:t>
            </a:r>
            <a:r>
              <a:rPr sz="1700" dirty="0">
                <a:latin typeface="Arial MT"/>
                <a:cs typeface="Arial MT"/>
              </a:rPr>
              <a:t>data</a:t>
            </a:r>
            <a:r>
              <a:rPr sz="1700" spc="-40" dirty="0">
                <a:latin typeface="Arial MT"/>
                <a:cs typeface="Arial MT"/>
              </a:rPr>
              <a:t> </a:t>
            </a:r>
            <a:r>
              <a:rPr sz="1700" dirty="0">
                <a:latin typeface="Arial MT"/>
                <a:cs typeface="Arial MT"/>
              </a:rPr>
              <a:t>processing</a:t>
            </a:r>
            <a:r>
              <a:rPr sz="1700" spc="-50" dirty="0">
                <a:latin typeface="Arial MT"/>
                <a:cs typeface="Arial MT"/>
              </a:rPr>
              <a:t> </a:t>
            </a:r>
            <a:r>
              <a:rPr sz="1700" spc="-10" dirty="0">
                <a:latin typeface="Arial MT"/>
                <a:cs typeface="Arial MT"/>
              </a:rPr>
              <a:t>capability.</a:t>
            </a:r>
            <a:endParaRPr sz="170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Master</a:t>
            </a:r>
            <a:r>
              <a:rPr sz="1700" spc="-40" dirty="0">
                <a:latin typeface="Arial MT"/>
                <a:cs typeface="Arial MT"/>
              </a:rPr>
              <a:t> </a:t>
            </a:r>
            <a:r>
              <a:rPr sz="1700" dirty="0">
                <a:latin typeface="Arial MT"/>
                <a:cs typeface="Arial MT"/>
              </a:rPr>
              <a:t>node</a:t>
            </a:r>
            <a:r>
              <a:rPr sz="1700" spc="-30" dirty="0">
                <a:latin typeface="Arial MT"/>
                <a:cs typeface="Arial MT"/>
              </a:rPr>
              <a:t> </a:t>
            </a:r>
            <a:r>
              <a:rPr sz="1700" dirty="0">
                <a:latin typeface="Arial MT"/>
                <a:cs typeface="Arial MT"/>
              </a:rPr>
              <a:t>takes</a:t>
            </a:r>
            <a:r>
              <a:rPr sz="1700" spc="-30" dirty="0">
                <a:latin typeface="Arial MT"/>
                <a:cs typeface="Arial MT"/>
              </a:rPr>
              <a:t> </a:t>
            </a:r>
            <a:r>
              <a:rPr sz="1700" dirty="0">
                <a:latin typeface="Arial MT"/>
                <a:cs typeface="Arial MT"/>
              </a:rPr>
              <a:t>a</a:t>
            </a:r>
            <a:r>
              <a:rPr sz="1700" spc="-30" dirty="0">
                <a:latin typeface="Arial MT"/>
                <a:cs typeface="Arial MT"/>
              </a:rPr>
              <a:t> </a:t>
            </a:r>
            <a:r>
              <a:rPr sz="1700" dirty="0">
                <a:latin typeface="Arial MT"/>
                <a:cs typeface="Arial MT"/>
              </a:rPr>
              <a:t>dataset</a:t>
            </a:r>
            <a:r>
              <a:rPr sz="1700" spc="-25" dirty="0">
                <a:latin typeface="Arial MT"/>
                <a:cs typeface="Arial MT"/>
              </a:rPr>
              <a:t> </a:t>
            </a:r>
            <a:r>
              <a:rPr sz="1700" dirty="0">
                <a:latin typeface="Arial MT"/>
                <a:cs typeface="Arial MT"/>
              </a:rPr>
              <a:t>and</a:t>
            </a:r>
            <a:r>
              <a:rPr sz="1700" spc="-30" dirty="0">
                <a:latin typeface="Arial MT"/>
                <a:cs typeface="Arial MT"/>
              </a:rPr>
              <a:t> </a:t>
            </a:r>
            <a:r>
              <a:rPr sz="1700" dirty="0">
                <a:latin typeface="Arial MT"/>
                <a:cs typeface="Arial MT"/>
              </a:rPr>
              <a:t>distributes</a:t>
            </a:r>
            <a:r>
              <a:rPr sz="1700" spc="-40"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partitions</a:t>
            </a:r>
            <a:r>
              <a:rPr sz="1700" spc="-30" dirty="0">
                <a:latin typeface="Arial MT"/>
                <a:cs typeface="Arial MT"/>
              </a:rPr>
              <a:t> </a:t>
            </a:r>
            <a:r>
              <a:rPr sz="1700" dirty="0">
                <a:latin typeface="Arial MT"/>
                <a:cs typeface="Arial MT"/>
              </a:rPr>
              <a:t>the</a:t>
            </a:r>
            <a:r>
              <a:rPr sz="1700" spc="-30" dirty="0">
                <a:latin typeface="Arial MT"/>
                <a:cs typeface="Arial MT"/>
              </a:rPr>
              <a:t> </a:t>
            </a:r>
            <a:r>
              <a:rPr sz="1700" dirty="0">
                <a:latin typeface="Arial MT"/>
                <a:cs typeface="Arial MT"/>
              </a:rPr>
              <a:t>data</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multiple</a:t>
            </a:r>
            <a:r>
              <a:rPr sz="1700" spc="-55" dirty="0">
                <a:latin typeface="Arial MT"/>
                <a:cs typeface="Arial MT"/>
              </a:rPr>
              <a:t> </a:t>
            </a:r>
            <a:r>
              <a:rPr sz="1700" dirty="0">
                <a:latin typeface="Arial MT"/>
                <a:cs typeface="Arial MT"/>
              </a:rPr>
              <a:t>active</a:t>
            </a:r>
            <a:r>
              <a:rPr sz="1700" spc="-40" dirty="0">
                <a:latin typeface="Arial MT"/>
                <a:cs typeface="Arial MT"/>
              </a:rPr>
              <a:t> </a:t>
            </a:r>
            <a:r>
              <a:rPr sz="1700" dirty="0">
                <a:latin typeface="Arial MT"/>
                <a:cs typeface="Arial MT"/>
              </a:rPr>
              <a:t>slaves</a:t>
            </a:r>
            <a:r>
              <a:rPr sz="1700" spc="-35" dirty="0">
                <a:latin typeface="Arial MT"/>
                <a:cs typeface="Arial MT"/>
              </a:rPr>
              <a:t> </a:t>
            </a:r>
            <a:r>
              <a:rPr sz="1700" dirty="0">
                <a:latin typeface="Arial MT"/>
                <a:cs typeface="Arial MT"/>
              </a:rPr>
              <a:t>that</a:t>
            </a:r>
            <a:r>
              <a:rPr sz="1700" spc="-25" dirty="0">
                <a:latin typeface="Arial MT"/>
                <a:cs typeface="Arial MT"/>
              </a:rPr>
              <a:t> </a:t>
            </a:r>
            <a:r>
              <a:rPr sz="1700" spc="-20" dirty="0">
                <a:latin typeface="Arial MT"/>
                <a:cs typeface="Arial MT"/>
              </a:rPr>
              <a:t>have</a:t>
            </a:r>
            <a:endParaRPr sz="1700">
              <a:latin typeface="Arial MT"/>
              <a:cs typeface="Arial MT"/>
            </a:endParaRPr>
          </a:p>
          <a:p>
            <a:pPr marL="850900">
              <a:lnSpc>
                <a:spcPts val="1835"/>
              </a:lnSpc>
            </a:pPr>
            <a:r>
              <a:rPr sz="1700" dirty="0">
                <a:latin typeface="Arial MT"/>
                <a:cs typeface="Arial MT"/>
              </a:rPr>
              <a:t>enough</a:t>
            </a:r>
            <a:r>
              <a:rPr sz="1700" spc="-75" dirty="0">
                <a:latin typeface="Arial MT"/>
                <a:cs typeface="Arial MT"/>
              </a:rPr>
              <a:t> </a:t>
            </a:r>
            <a:r>
              <a:rPr sz="1700" spc="-10" dirty="0">
                <a:latin typeface="Arial MT"/>
                <a:cs typeface="Arial MT"/>
              </a:rPr>
              <a:t>resources.</a:t>
            </a:r>
            <a:endParaRPr sz="1700">
              <a:latin typeface="Arial MT"/>
              <a:cs typeface="Arial MT"/>
            </a:endParaRPr>
          </a:p>
          <a:p>
            <a:pPr marL="850900" marR="384810" lvl="1" indent="-368935">
              <a:lnSpc>
                <a:spcPts val="1630"/>
              </a:lnSpc>
              <a:spcBef>
                <a:spcPts val="985"/>
              </a:spcBef>
              <a:buSzPct val="129411"/>
              <a:buChar char="•"/>
              <a:tabLst>
                <a:tab pos="850900" algn="l"/>
              </a:tabLst>
            </a:pPr>
            <a:r>
              <a:rPr sz="1700" dirty="0">
                <a:latin typeface="Arial MT"/>
                <a:cs typeface="Arial MT"/>
              </a:rPr>
              <a:t>Slaves</a:t>
            </a:r>
            <a:r>
              <a:rPr sz="1700" spc="-25" dirty="0">
                <a:latin typeface="Arial MT"/>
                <a:cs typeface="Arial MT"/>
              </a:rPr>
              <a:t> </a:t>
            </a:r>
            <a:r>
              <a:rPr sz="1700" dirty="0">
                <a:latin typeface="Arial MT"/>
                <a:cs typeface="Arial MT"/>
              </a:rPr>
              <a:t>process</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send</a:t>
            </a:r>
            <a:r>
              <a:rPr sz="1700" spc="-20" dirty="0">
                <a:latin typeface="Arial MT"/>
                <a:cs typeface="Arial MT"/>
              </a:rPr>
              <a:t> </a:t>
            </a:r>
            <a:r>
              <a:rPr sz="1700" dirty="0">
                <a:latin typeface="Arial MT"/>
                <a:cs typeface="Arial MT"/>
              </a:rPr>
              <a:t>results</a:t>
            </a:r>
            <a:r>
              <a:rPr sz="1700" spc="-20"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0" dirty="0">
                <a:latin typeface="Arial MT"/>
                <a:cs typeface="Arial MT"/>
              </a:rPr>
              <a:t> </a:t>
            </a:r>
            <a:r>
              <a:rPr sz="1700" dirty="0">
                <a:latin typeface="Arial MT"/>
                <a:cs typeface="Arial MT"/>
              </a:rPr>
              <a:t>Master.</a:t>
            </a:r>
            <a:r>
              <a:rPr sz="1700" spc="-15"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merges</a:t>
            </a:r>
            <a:r>
              <a:rPr sz="1700" spc="-30" dirty="0">
                <a:latin typeface="Arial MT"/>
                <a:cs typeface="Arial MT"/>
              </a:rPr>
              <a:t> </a:t>
            </a:r>
            <a:r>
              <a:rPr sz="1700" dirty="0">
                <a:latin typeface="Arial MT"/>
                <a:cs typeface="Arial MT"/>
              </a:rPr>
              <a:t>/</a:t>
            </a:r>
            <a:r>
              <a:rPr sz="1700" spc="-15" dirty="0">
                <a:latin typeface="Arial MT"/>
                <a:cs typeface="Arial MT"/>
              </a:rPr>
              <a:t> </a:t>
            </a:r>
            <a:r>
              <a:rPr sz="1700" dirty="0">
                <a:latin typeface="Arial MT"/>
                <a:cs typeface="Arial MT"/>
              </a:rPr>
              <a:t>reduces</a:t>
            </a:r>
            <a:r>
              <a:rPr sz="1700" spc="-35" dirty="0">
                <a:latin typeface="Arial MT"/>
                <a:cs typeface="Arial MT"/>
              </a:rPr>
              <a:t> </a:t>
            </a:r>
            <a:r>
              <a:rPr sz="1700" dirty="0">
                <a:latin typeface="Arial MT"/>
                <a:cs typeface="Arial MT"/>
              </a:rPr>
              <a:t>the</a:t>
            </a:r>
            <a:r>
              <a:rPr sz="1700" spc="-5" dirty="0">
                <a:latin typeface="Arial MT"/>
                <a:cs typeface="Arial MT"/>
              </a:rPr>
              <a:t> </a:t>
            </a:r>
            <a:r>
              <a:rPr sz="1700" dirty="0">
                <a:latin typeface="Arial MT"/>
                <a:cs typeface="Arial MT"/>
              </a:rPr>
              <a:t>data</a:t>
            </a:r>
            <a:r>
              <a:rPr sz="1700" spc="-15" dirty="0">
                <a:latin typeface="Arial MT"/>
                <a:cs typeface="Arial MT"/>
              </a:rPr>
              <a:t> </a:t>
            </a:r>
            <a:r>
              <a:rPr sz="1700" spc="-25" dirty="0">
                <a:latin typeface="Arial MT"/>
                <a:cs typeface="Arial MT"/>
              </a:rPr>
              <a:t>and </a:t>
            </a:r>
            <a:r>
              <a:rPr sz="1700" dirty="0">
                <a:latin typeface="Arial MT"/>
                <a:cs typeface="Arial MT"/>
              </a:rPr>
              <a:t>reports</a:t>
            </a:r>
            <a:r>
              <a:rPr sz="1700" spc="-25" dirty="0">
                <a:latin typeface="Arial MT"/>
                <a:cs typeface="Arial MT"/>
              </a:rPr>
              <a:t> </a:t>
            </a:r>
            <a:r>
              <a:rPr sz="1700" dirty="0">
                <a:latin typeface="Arial MT"/>
                <a:cs typeface="Arial MT"/>
              </a:rPr>
              <a:t>back</a:t>
            </a:r>
            <a:r>
              <a:rPr sz="1700" spc="-2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user.</a:t>
            </a:r>
            <a:endParaRPr sz="1700">
              <a:latin typeface="Arial MT"/>
              <a:cs typeface="Arial MT"/>
            </a:endParaRPr>
          </a:p>
          <a:p>
            <a:pPr marL="850265" lvl="1" indent="-368300">
              <a:lnSpc>
                <a:spcPct val="100000"/>
              </a:lnSpc>
              <a:spcBef>
                <a:spcPts val="605"/>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blocking</a:t>
            </a:r>
            <a:r>
              <a:rPr sz="1700" spc="-50" dirty="0">
                <a:latin typeface="Arial MT"/>
                <a:cs typeface="Arial MT"/>
              </a:rPr>
              <a:t> </a:t>
            </a:r>
            <a:r>
              <a:rPr sz="1700" dirty="0">
                <a:latin typeface="Arial MT"/>
                <a:cs typeface="Arial MT"/>
              </a:rPr>
              <a:t>vs</a:t>
            </a:r>
            <a:r>
              <a:rPr sz="1700" spc="-35" dirty="0">
                <a:latin typeface="Arial MT"/>
                <a:cs typeface="Arial MT"/>
              </a:rPr>
              <a:t> </a:t>
            </a:r>
            <a:r>
              <a:rPr sz="1700" spc="-10" dirty="0">
                <a:latin typeface="Arial MT"/>
                <a:cs typeface="Arial MT"/>
              </a:rPr>
              <a:t>non-</a:t>
            </a:r>
            <a:r>
              <a:rPr sz="1700" dirty="0">
                <a:latin typeface="Arial MT"/>
                <a:cs typeface="Arial MT"/>
              </a:rPr>
              <a:t>blocking</a:t>
            </a:r>
            <a:r>
              <a:rPr sz="1700" spc="-35" dirty="0">
                <a:latin typeface="Arial MT"/>
                <a:cs typeface="Arial MT"/>
              </a:rPr>
              <a:t> </a:t>
            </a:r>
            <a:r>
              <a:rPr sz="1700" dirty="0">
                <a:latin typeface="Arial MT"/>
                <a:cs typeface="Arial MT"/>
              </a:rPr>
              <a:t>messages</a:t>
            </a:r>
            <a:r>
              <a:rPr sz="1700" spc="-25" dirty="0">
                <a:latin typeface="Arial MT"/>
                <a:cs typeface="Arial MT"/>
              </a:rPr>
              <a:t> </a:t>
            </a:r>
            <a:r>
              <a:rPr sz="1700" dirty="0">
                <a:latin typeface="Arial MT"/>
                <a:cs typeface="Arial MT"/>
              </a:rPr>
              <a:t>in</a:t>
            </a:r>
            <a:r>
              <a:rPr sz="1700" spc="-30" dirty="0">
                <a:latin typeface="Arial MT"/>
                <a:cs typeface="Arial MT"/>
              </a:rPr>
              <a:t> </a:t>
            </a:r>
            <a:r>
              <a:rPr sz="1700" spc="-10" dirty="0">
                <a:latin typeface="Arial MT"/>
                <a:cs typeface="Arial MT"/>
              </a:rPr>
              <a:t>OpenMPI.</a:t>
            </a:r>
            <a:endParaRPr sz="1700">
              <a:latin typeface="Arial MT"/>
              <a:cs typeface="Arial MT"/>
            </a:endParaRPr>
          </a:p>
          <a:p>
            <a:pPr marL="850265" lvl="1" indent="-368300">
              <a:lnSpc>
                <a:spcPct val="100000"/>
              </a:lnSpc>
              <a:spcBef>
                <a:spcPts val="600"/>
              </a:spcBef>
              <a:buSzPct val="129411"/>
              <a:buChar char="•"/>
              <a:tabLst>
                <a:tab pos="850265" algn="l"/>
              </a:tabLst>
            </a:pPr>
            <a:r>
              <a:rPr sz="1700" dirty="0">
                <a:latin typeface="Arial MT"/>
                <a:cs typeface="Arial MT"/>
              </a:rPr>
              <a:t>Status</a:t>
            </a:r>
            <a:r>
              <a:rPr sz="1700" spc="-10" dirty="0">
                <a:latin typeface="Arial MT"/>
                <a:cs typeface="Arial MT"/>
              </a:rPr>
              <a:t> </a:t>
            </a:r>
            <a:r>
              <a:rPr sz="1700" dirty="0">
                <a:latin typeface="Arial MT"/>
                <a:cs typeface="Arial MT"/>
              </a:rPr>
              <a:t>of</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30" dirty="0">
                <a:latin typeface="Arial MT"/>
                <a:cs typeface="Arial MT"/>
              </a:rPr>
              <a:t> </a:t>
            </a:r>
            <a:r>
              <a:rPr sz="1700" dirty="0">
                <a:latin typeface="Arial MT"/>
                <a:cs typeface="Arial MT"/>
              </a:rPr>
              <a:t>at</a:t>
            </a:r>
            <a:r>
              <a:rPr sz="1700" spc="-30" dirty="0">
                <a:latin typeface="Arial MT"/>
                <a:cs typeface="Arial MT"/>
              </a:rPr>
              <a:t> </a:t>
            </a:r>
            <a:r>
              <a:rPr sz="1700" dirty="0">
                <a:latin typeface="Arial MT"/>
                <a:cs typeface="Arial MT"/>
              </a:rPr>
              <a:t>slaves</a:t>
            </a:r>
            <a:r>
              <a:rPr sz="1700" spc="-30" dirty="0">
                <a:latin typeface="Arial MT"/>
                <a:cs typeface="Arial MT"/>
              </a:rPr>
              <a:t> </a:t>
            </a:r>
            <a:r>
              <a:rPr sz="1700" dirty="0">
                <a:latin typeface="Arial MT"/>
                <a:cs typeface="Arial MT"/>
              </a:rPr>
              <a:t>is</a:t>
            </a:r>
            <a:r>
              <a:rPr sz="1700" spc="-25" dirty="0">
                <a:latin typeface="Arial MT"/>
                <a:cs typeface="Arial MT"/>
              </a:rPr>
              <a:t> </a:t>
            </a:r>
            <a:r>
              <a:rPr sz="1700" dirty="0">
                <a:latin typeface="Arial MT"/>
                <a:cs typeface="Arial MT"/>
              </a:rPr>
              <a:t>reported</a:t>
            </a:r>
            <a:r>
              <a:rPr sz="1700" spc="-15"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as</a:t>
            </a:r>
            <a:r>
              <a:rPr sz="1700" spc="-35" dirty="0">
                <a:latin typeface="Arial MT"/>
                <a:cs typeface="Arial MT"/>
              </a:rPr>
              <a:t> </a:t>
            </a:r>
            <a:r>
              <a:rPr sz="1700" dirty="0">
                <a:latin typeface="Arial MT"/>
                <a:cs typeface="Arial MT"/>
              </a:rPr>
              <a:t>work</a:t>
            </a:r>
            <a:r>
              <a:rPr sz="1700" spc="-15" dirty="0">
                <a:latin typeface="Arial MT"/>
                <a:cs typeface="Arial MT"/>
              </a:rPr>
              <a:t> </a:t>
            </a:r>
            <a:r>
              <a:rPr sz="1700" dirty="0">
                <a:latin typeface="Arial MT"/>
                <a:cs typeface="Arial MT"/>
              </a:rPr>
              <a:t>progresses</a:t>
            </a:r>
            <a:r>
              <a:rPr sz="1700" spc="-25" dirty="0">
                <a:latin typeface="Arial MT"/>
                <a:cs typeface="Arial MT"/>
              </a:rPr>
              <a:t> </a:t>
            </a:r>
            <a:r>
              <a:rPr sz="1700" dirty="0">
                <a:latin typeface="Arial MT"/>
                <a:cs typeface="Arial MT"/>
              </a:rPr>
              <a:t>and</a:t>
            </a:r>
            <a:r>
              <a:rPr sz="1700" spc="-20" dirty="0">
                <a:latin typeface="Arial MT"/>
                <a:cs typeface="Arial MT"/>
              </a:rPr>
              <a:t> </a:t>
            </a:r>
            <a:r>
              <a:rPr sz="1700" spc="-10" dirty="0">
                <a:latin typeface="Arial MT"/>
                <a:cs typeface="Arial MT"/>
              </a:rPr>
              <a:t>finishes.</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Master</a:t>
            </a:r>
            <a:r>
              <a:rPr sz="1700" spc="-30" dirty="0">
                <a:latin typeface="Arial MT"/>
                <a:cs typeface="Arial MT"/>
              </a:rPr>
              <a:t> </a:t>
            </a:r>
            <a:r>
              <a:rPr sz="1700" dirty="0">
                <a:latin typeface="Arial MT"/>
                <a:cs typeface="Arial MT"/>
              </a:rPr>
              <a:t>collects</a:t>
            </a:r>
            <a:r>
              <a:rPr sz="1700" spc="-45" dirty="0">
                <a:latin typeface="Arial MT"/>
                <a:cs typeface="Arial MT"/>
              </a:rPr>
              <a:t> </a:t>
            </a:r>
            <a:r>
              <a:rPr sz="1700" dirty="0">
                <a:latin typeface="Arial MT"/>
                <a:cs typeface="Arial MT"/>
              </a:rPr>
              <a:t>the</a:t>
            </a:r>
            <a:r>
              <a:rPr sz="1700" spc="-15" dirty="0">
                <a:latin typeface="Arial MT"/>
                <a:cs typeface="Arial MT"/>
              </a:rPr>
              <a:t> </a:t>
            </a:r>
            <a:r>
              <a:rPr sz="1700" dirty="0">
                <a:latin typeface="Arial MT"/>
                <a:cs typeface="Arial MT"/>
              </a:rPr>
              <a:t>performance</a:t>
            </a:r>
            <a:r>
              <a:rPr sz="1700" spc="-2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(CPU,</a:t>
            </a:r>
            <a:r>
              <a:rPr sz="1700" spc="-50" dirty="0">
                <a:latin typeface="Arial MT"/>
                <a:cs typeface="Arial MT"/>
              </a:rPr>
              <a:t> </a:t>
            </a:r>
            <a:r>
              <a:rPr sz="1700" dirty="0">
                <a:latin typeface="Arial MT"/>
                <a:cs typeface="Arial MT"/>
              </a:rPr>
              <a:t>mem,</a:t>
            </a:r>
            <a:r>
              <a:rPr sz="1700" spc="-25" dirty="0">
                <a:latin typeface="Arial MT"/>
                <a:cs typeface="Arial MT"/>
              </a:rPr>
              <a:t> </a:t>
            </a:r>
            <a:r>
              <a:rPr sz="1700" dirty="0">
                <a:latin typeface="Arial MT"/>
                <a:cs typeface="Arial MT"/>
              </a:rPr>
              <a:t>IO)</a:t>
            </a:r>
            <a:r>
              <a:rPr sz="1700" spc="-3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stores</a:t>
            </a:r>
            <a:r>
              <a:rPr sz="1700" spc="-25" dirty="0">
                <a:latin typeface="Arial MT"/>
                <a:cs typeface="Arial MT"/>
              </a:rPr>
              <a:t> </a:t>
            </a:r>
            <a:r>
              <a:rPr sz="1700" dirty="0">
                <a:latin typeface="Arial MT"/>
                <a:cs typeface="Arial MT"/>
              </a:rPr>
              <a:t>it</a:t>
            </a:r>
            <a:r>
              <a:rPr sz="1700" spc="-30" dirty="0">
                <a:latin typeface="Arial MT"/>
                <a:cs typeface="Arial MT"/>
              </a:rPr>
              <a:t> </a:t>
            </a:r>
            <a:r>
              <a:rPr sz="1700" dirty="0">
                <a:latin typeface="Arial MT"/>
                <a:cs typeface="Arial MT"/>
              </a:rPr>
              <a:t>for</a:t>
            </a:r>
            <a:r>
              <a:rPr sz="1700" spc="-25" dirty="0">
                <a:latin typeface="Arial MT"/>
                <a:cs typeface="Arial MT"/>
              </a:rPr>
              <a:t> </a:t>
            </a:r>
            <a:r>
              <a:rPr sz="1700" spc="-10" dirty="0">
                <a:latin typeface="Arial MT"/>
                <a:cs typeface="Arial MT"/>
              </a:rPr>
              <a:t>analysis.</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Any</a:t>
            </a:r>
            <a:r>
              <a:rPr sz="1700" spc="-30" dirty="0">
                <a:latin typeface="Arial MT"/>
                <a:cs typeface="Arial MT"/>
              </a:rPr>
              <a:t> </a:t>
            </a:r>
            <a:r>
              <a:rPr sz="1700" dirty="0">
                <a:latin typeface="Arial MT"/>
                <a:cs typeface="Arial MT"/>
              </a:rPr>
              <a:t>errors</a:t>
            </a:r>
            <a:r>
              <a:rPr sz="1700" spc="-25" dirty="0">
                <a:latin typeface="Arial MT"/>
                <a:cs typeface="Arial MT"/>
              </a:rPr>
              <a:t> </a:t>
            </a:r>
            <a:r>
              <a:rPr sz="1700" dirty="0">
                <a:latin typeface="Arial MT"/>
                <a:cs typeface="Arial MT"/>
              </a:rPr>
              <a:t>are</a:t>
            </a:r>
            <a:r>
              <a:rPr sz="1700" spc="-20" dirty="0">
                <a:latin typeface="Arial MT"/>
                <a:cs typeface="Arial MT"/>
              </a:rPr>
              <a:t> </a:t>
            </a:r>
            <a:r>
              <a:rPr sz="1700" dirty="0">
                <a:latin typeface="Arial MT"/>
                <a:cs typeface="Arial MT"/>
              </a:rPr>
              <a:t>also</a:t>
            </a:r>
            <a:r>
              <a:rPr sz="1700" spc="-30" dirty="0">
                <a:latin typeface="Arial MT"/>
                <a:cs typeface="Arial MT"/>
              </a:rPr>
              <a:t> </a:t>
            </a:r>
            <a:r>
              <a:rPr sz="1700" dirty="0">
                <a:latin typeface="Arial MT"/>
                <a:cs typeface="Arial MT"/>
              </a:rPr>
              <a:t>reported</a:t>
            </a:r>
            <a:r>
              <a:rPr sz="1700" spc="-20" dirty="0">
                <a:latin typeface="Arial MT"/>
                <a:cs typeface="Arial MT"/>
              </a:rPr>
              <a:t> </a:t>
            </a:r>
            <a:r>
              <a:rPr sz="1700" dirty="0">
                <a:latin typeface="Arial MT"/>
                <a:cs typeface="Arial MT"/>
              </a:rPr>
              <a:t>to</a:t>
            </a:r>
            <a:r>
              <a:rPr sz="1700" spc="-10" dirty="0">
                <a:latin typeface="Arial MT"/>
                <a:cs typeface="Arial MT"/>
              </a:rPr>
              <a:t> </a:t>
            </a:r>
            <a:r>
              <a:rPr sz="1700" dirty="0">
                <a:latin typeface="Arial MT"/>
                <a:cs typeface="Arial MT"/>
              </a:rPr>
              <a:t>the</a:t>
            </a:r>
            <a:r>
              <a:rPr sz="1700" spc="-20" dirty="0">
                <a:latin typeface="Arial MT"/>
                <a:cs typeface="Arial MT"/>
              </a:rPr>
              <a:t> </a:t>
            </a:r>
            <a:r>
              <a:rPr sz="1700" spc="-10" dirty="0">
                <a:latin typeface="Arial MT"/>
                <a:cs typeface="Arial MT"/>
              </a:rPr>
              <a:t>master.</a:t>
            </a:r>
            <a:endParaRPr sz="170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compression</a:t>
            </a:r>
            <a:r>
              <a:rPr sz="1700" spc="-5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transfer</a:t>
            </a:r>
            <a:r>
              <a:rPr sz="1700" spc="-20" dirty="0">
                <a:latin typeface="Arial MT"/>
                <a:cs typeface="Arial MT"/>
              </a:rPr>
              <a:t> </a:t>
            </a:r>
            <a:r>
              <a:rPr sz="1700" dirty="0">
                <a:latin typeface="Arial MT"/>
                <a:cs typeface="Arial MT"/>
              </a:rPr>
              <a:t>data.</a:t>
            </a:r>
            <a:r>
              <a:rPr sz="1700" spc="-30" dirty="0">
                <a:latin typeface="Arial MT"/>
                <a:cs typeface="Arial MT"/>
              </a:rPr>
              <a:t> </a:t>
            </a:r>
            <a:r>
              <a:rPr sz="1700" dirty="0">
                <a:latin typeface="Arial MT"/>
                <a:cs typeface="Arial MT"/>
              </a:rPr>
              <a:t>Quantify</a:t>
            </a:r>
            <a:r>
              <a:rPr sz="1700" spc="-20" dirty="0">
                <a:latin typeface="Arial MT"/>
                <a:cs typeface="Arial MT"/>
              </a:rPr>
              <a:t> </a:t>
            </a:r>
            <a:r>
              <a:rPr sz="1700" dirty="0">
                <a:latin typeface="Arial MT"/>
                <a:cs typeface="Arial MT"/>
              </a:rPr>
              <a:t>communication</a:t>
            </a:r>
            <a:r>
              <a:rPr sz="1700" spc="-55" dirty="0">
                <a:latin typeface="Arial MT"/>
                <a:cs typeface="Arial MT"/>
              </a:rPr>
              <a:t> </a:t>
            </a:r>
            <a:r>
              <a:rPr sz="1700" dirty="0">
                <a:latin typeface="Arial MT"/>
                <a:cs typeface="Arial MT"/>
              </a:rPr>
              <a:t>cost</a:t>
            </a:r>
            <a:r>
              <a:rPr sz="1700" spc="-15"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bytes</a:t>
            </a:r>
            <a:r>
              <a:rPr sz="1700" spc="-5" dirty="0">
                <a:latin typeface="Arial MT"/>
                <a:cs typeface="Arial MT"/>
              </a:rPr>
              <a:t> </a:t>
            </a:r>
            <a:r>
              <a:rPr sz="1700" dirty="0">
                <a:latin typeface="Arial MT"/>
                <a:cs typeface="Arial MT"/>
              </a:rPr>
              <a:t>sent</a:t>
            </a:r>
            <a:r>
              <a:rPr sz="1700" spc="-35" dirty="0">
                <a:latin typeface="Arial MT"/>
                <a:cs typeface="Arial MT"/>
              </a:rPr>
              <a:t> </a:t>
            </a:r>
            <a:r>
              <a:rPr sz="1700" dirty="0">
                <a:latin typeface="Arial MT"/>
                <a:cs typeface="Arial MT"/>
              </a:rPr>
              <a:t>over</a:t>
            </a:r>
            <a:r>
              <a:rPr sz="1700" spc="-35" dirty="0">
                <a:latin typeface="Arial MT"/>
                <a:cs typeface="Arial MT"/>
              </a:rPr>
              <a:t> </a:t>
            </a:r>
            <a:r>
              <a:rPr sz="1700" dirty="0">
                <a:latin typeface="Arial MT"/>
                <a:cs typeface="Arial MT"/>
              </a:rPr>
              <a:t>the</a:t>
            </a:r>
            <a:r>
              <a:rPr sz="1700" spc="-25" dirty="0">
                <a:latin typeface="Arial MT"/>
                <a:cs typeface="Arial MT"/>
              </a:rPr>
              <a:t> </a:t>
            </a:r>
            <a:r>
              <a:rPr sz="1700" spc="-10" dirty="0">
                <a:latin typeface="Arial MT"/>
                <a:cs typeface="Arial MT"/>
              </a:rPr>
              <a:t>network,</a:t>
            </a:r>
            <a:endParaRPr sz="1700">
              <a:latin typeface="Arial MT"/>
              <a:cs typeface="Arial MT"/>
            </a:endParaRPr>
          </a:p>
          <a:p>
            <a:pPr marL="850900">
              <a:lnSpc>
                <a:spcPts val="1835"/>
              </a:lnSpc>
            </a:pPr>
            <a:r>
              <a:rPr sz="1700" dirty="0">
                <a:latin typeface="Arial MT"/>
                <a:cs typeface="Arial MT"/>
              </a:rPr>
              <a:t>latency</a:t>
            </a:r>
            <a:r>
              <a:rPr sz="1700" spc="-20" dirty="0">
                <a:latin typeface="Arial MT"/>
                <a:cs typeface="Arial MT"/>
              </a:rPr>
              <a:t> </a:t>
            </a:r>
            <a:r>
              <a:rPr sz="1700" dirty="0">
                <a:latin typeface="Arial MT"/>
                <a:cs typeface="Arial MT"/>
              </a:rPr>
              <a:t>of</a:t>
            </a:r>
            <a:r>
              <a:rPr sz="1700" spc="-20" dirty="0">
                <a:latin typeface="Arial MT"/>
                <a:cs typeface="Arial MT"/>
              </a:rPr>
              <a:t> </a:t>
            </a:r>
            <a:r>
              <a:rPr sz="1700" spc="-10" dirty="0">
                <a:latin typeface="Arial MT"/>
                <a:cs typeface="Arial MT"/>
              </a:rPr>
              <a:t>transfer.</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Use</a:t>
            </a:r>
            <a:r>
              <a:rPr sz="1700" spc="-55" dirty="0">
                <a:latin typeface="Arial MT"/>
                <a:cs typeface="Arial MT"/>
              </a:rPr>
              <a:t> </a:t>
            </a:r>
            <a:r>
              <a:rPr sz="1700" dirty="0">
                <a:latin typeface="Arial MT"/>
                <a:cs typeface="Arial MT"/>
              </a:rPr>
              <a:t>OpenMPI</a:t>
            </a:r>
            <a:r>
              <a:rPr sz="1700" spc="-45" dirty="0">
                <a:latin typeface="Arial MT"/>
                <a:cs typeface="Arial MT"/>
              </a:rPr>
              <a:t> </a:t>
            </a:r>
            <a:r>
              <a:rPr sz="1700" dirty="0">
                <a:latin typeface="Arial MT"/>
                <a:cs typeface="Arial MT"/>
              </a:rPr>
              <a:t>for</a:t>
            </a:r>
            <a:r>
              <a:rPr sz="1700" spc="-45" dirty="0">
                <a:latin typeface="Arial MT"/>
                <a:cs typeface="Arial MT"/>
              </a:rPr>
              <a:t> </a:t>
            </a:r>
            <a:r>
              <a:rPr sz="1700" dirty="0">
                <a:latin typeface="Arial MT"/>
                <a:cs typeface="Arial MT"/>
              </a:rPr>
              <a:t>communication</a:t>
            </a:r>
            <a:r>
              <a:rPr sz="1700" spc="-50" dirty="0">
                <a:latin typeface="Arial MT"/>
                <a:cs typeface="Arial MT"/>
              </a:rPr>
              <a:t> </a:t>
            </a:r>
            <a:r>
              <a:rPr sz="1700" dirty="0">
                <a:latin typeface="Arial MT"/>
                <a:cs typeface="Arial MT"/>
              </a:rPr>
              <a:t>between</a:t>
            </a:r>
            <a:r>
              <a:rPr sz="1700" spc="-20" dirty="0">
                <a:latin typeface="Arial MT"/>
                <a:cs typeface="Arial MT"/>
              </a:rPr>
              <a:t> </a:t>
            </a:r>
            <a:r>
              <a:rPr sz="1700" dirty="0">
                <a:latin typeface="Arial MT"/>
                <a:cs typeface="Arial MT"/>
              </a:rPr>
              <a:t>nodes,</a:t>
            </a:r>
            <a:r>
              <a:rPr sz="1700" spc="-60" dirty="0">
                <a:latin typeface="Arial MT"/>
                <a:cs typeface="Arial MT"/>
              </a:rPr>
              <a:t> </a:t>
            </a:r>
            <a:r>
              <a:rPr sz="1700" dirty="0">
                <a:latin typeface="Arial MT"/>
                <a:cs typeface="Arial MT"/>
              </a:rPr>
              <a:t>zlib</a:t>
            </a:r>
            <a:r>
              <a:rPr sz="1700" spc="-60" dirty="0">
                <a:latin typeface="Arial MT"/>
                <a:cs typeface="Arial MT"/>
              </a:rPr>
              <a:t> </a:t>
            </a:r>
            <a:r>
              <a:rPr sz="1700" dirty="0">
                <a:latin typeface="Arial MT"/>
                <a:cs typeface="Arial MT"/>
              </a:rPr>
              <a:t>etc.</a:t>
            </a:r>
            <a:r>
              <a:rPr sz="1700" spc="-35" dirty="0">
                <a:latin typeface="Arial MT"/>
                <a:cs typeface="Arial MT"/>
              </a:rPr>
              <a:t> </a:t>
            </a:r>
            <a:r>
              <a:rPr sz="1700" dirty="0">
                <a:latin typeface="Arial MT"/>
                <a:cs typeface="Arial MT"/>
              </a:rPr>
              <a:t>compression</a:t>
            </a:r>
            <a:r>
              <a:rPr sz="1700" spc="-45" dirty="0">
                <a:latin typeface="Arial MT"/>
                <a:cs typeface="Arial MT"/>
              </a:rPr>
              <a:t> </a:t>
            </a:r>
            <a:r>
              <a:rPr sz="1700" spc="-20" dirty="0">
                <a:latin typeface="Arial MT"/>
                <a:cs typeface="Arial MT"/>
              </a:rPr>
              <a:t>libs</a:t>
            </a:r>
            <a:endParaRPr sz="1700">
              <a:latin typeface="Arial MT"/>
              <a:cs typeface="Arial MT"/>
            </a:endParaRPr>
          </a:p>
          <a:p>
            <a:pPr marL="850900" marR="5080" lvl="1" indent="-368935">
              <a:lnSpc>
                <a:spcPct val="80000"/>
              </a:lnSpc>
              <a:spcBef>
                <a:spcPts val="994"/>
              </a:spcBef>
              <a:buSzPct val="129411"/>
              <a:buChar char="•"/>
              <a:tabLst>
                <a:tab pos="850900" algn="l"/>
              </a:tabLst>
            </a:pPr>
            <a:r>
              <a:rPr sz="1700" dirty="0">
                <a:latin typeface="Arial MT"/>
                <a:cs typeface="Arial MT"/>
              </a:rPr>
              <a:t>Handle</a:t>
            </a:r>
            <a:r>
              <a:rPr sz="1700" spc="-40" dirty="0">
                <a:latin typeface="Arial MT"/>
                <a:cs typeface="Arial MT"/>
              </a:rPr>
              <a:t> </a:t>
            </a:r>
            <a:r>
              <a:rPr sz="1700" dirty="0">
                <a:latin typeface="Arial MT"/>
                <a:cs typeface="Arial MT"/>
              </a:rPr>
              <a:t>a</a:t>
            </a:r>
            <a:r>
              <a:rPr sz="1700" spc="-35" dirty="0">
                <a:latin typeface="Arial MT"/>
                <a:cs typeface="Arial MT"/>
              </a:rPr>
              <a:t> </a:t>
            </a:r>
            <a:r>
              <a:rPr sz="1700" dirty="0">
                <a:latin typeface="Arial MT"/>
                <a:cs typeface="Arial MT"/>
              </a:rPr>
              <a:t>node</a:t>
            </a:r>
            <a:r>
              <a:rPr sz="1700" spc="-15" dirty="0">
                <a:latin typeface="Arial MT"/>
                <a:cs typeface="Arial MT"/>
              </a:rPr>
              <a:t> </a:t>
            </a:r>
            <a:r>
              <a:rPr sz="1700" dirty="0">
                <a:latin typeface="Arial MT"/>
                <a:cs typeface="Arial MT"/>
              </a:rPr>
              <a:t>crash</a:t>
            </a:r>
            <a:r>
              <a:rPr sz="1700" spc="-35" dirty="0">
                <a:latin typeface="Arial MT"/>
                <a:cs typeface="Arial MT"/>
              </a:rPr>
              <a:t> </a:t>
            </a:r>
            <a:r>
              <a:rPr sz="1700" dirty="0">
                <a:latin typeface="Arial MT"/>
                <a:cs typeface="Arial MT"/>
              </a:rPr>
              <a:t>-</a:t>
            </a:r>
            <a:r>
              <a:rPr sz="1700" spc="-30" dirty="0">
                <a:latin typeface="Arial MT"/>
                <a:cs typeface="Arial MT"/>
              </a:rPr>
              <a:t> </a:t>
            </a:r>
            <a:r>
              <a:rPr sz="1700" dirty="0">
                <a:latin typeface="Arial MT"/>
                <a:cs typeface="Arial MT"/>
              </a:rPr>
              <a:t>Master</a:t>
            </a:r>
            <a:r>
              <a:rPr sz="1700" spc="-40" dirty="0">
                <a:latin typeface="Arial MT"/>
                <a:cs typeface="Arial MT"/>
              </a:rPr>
              <a:t> </a:t>
            </a:r>
            <a:r>
              <a:rPr sz="1700" dirty="0">
                <a:latin typeface="Arial MT"/>
                <a:cs typeface="Arial MT"/>
              </a:rPr>
              <a:t>should</a:t>
            </a:r>
            <a:r>
              <a:rPr sz="1700" spc="-25" dirty="0">
                <a:latin typeface="Arial MT"/>
                <a:cs typeface="Arial MT"/>
              </a:rPr>
              <a:t> </a:t>
            </a:r>
            <a:r>
              <a:rPr sz="1700" dirty="0">
                <a:latin typeface="Arial MT"/>
                <a:cs typeface="Arial MT"/>
              </a:rPr>
              <a:t>get</a:t>
            </a:r>
            <a:r>
              <a:rPr sz="1700" spc="-30" dirty="0">
                <a:latin typeface="Arial MT"/>
                <a:cs typeface="Arial MT"/>
              </a:rPr>
              <a:t> </a:t>
            </a:r>
            <a:r>
              <a:rPr sz="1700" dirty="0">
                <a:latin typeface="Arial MT"/>
                <a:cs typeface="Arial MT"/>
              </a:rPr>
              <a:t>work</a:t>
            </a:r>
            <a:r>
              <a:rPr sz="1700" spc="-20" dirty="0">
                <a:latin typeface="Arial MT"/>
                <a:cs typeface="Arial MT"/>
              </a:rPr>
              <a:t> </a:t>
            </a:r>
            <a:r>
              <a:rPr sz="1700" dirty="0">
                <a:latin typeface="Arial MT"/>
                <a:cs typeface="Arial MT"/>
              </a:rPr>
              <a:t>done</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remaining</a:t>
            </a:r>
            <a:r>
              <a:rPr sz="1700" spc="-50" dirty="0">
                <a:latin typeface="Arial MT"/>
                <a:cs typeface="Arial MT"/>
              </a:rPr>
              <a:t> </a:t>
            </a:r>
            <a:r>
              <a:rPr sz="1700" dirty="0">
                <a:latin typeface="Arial MT"/>
                <a:cs typeface="Arial MT"/>
              </a:rPr>
              <a:t>nodes.</a:t>
            </a:r>
            <a:r>
              <a:rPr sz="1700" spc="-15" dirty="0">
                <a:latin typeface="Arial MT"/>
                <a:cs typeface="Arial MT"/>
              </a:rPr>
              <a:t> </a:t>
            </a:r>
            <a:r>
              <a:rPr sz="1700" dirty="0">
                <a:latin typeface="Arial MT"/>
                <a:cs typeface="Arial MT"/>
              </a:rPr>
              <a:t>What</a:t>
            </a:r>
            <a:r>
              <a:rPr sz="1700" spc="-30" dirty="0">
                <a:latin typeface="Arial MT"/>
                <a:cs typeface="Arial MT"/>
              </a:rPr>
              <a:t> </a:t>
            </a:r>
            <a:r>
              <a:rPr sz="1700" dirty="0">
                <a:latin typeface="Arial MT"/>
                <a:cs typeface="Arial MT"/>
              </a:rPr>
              <a:t>are</a:t>
            </a:r>
            <a:r>
              <a:rPr sz="1700" spc="-30" dirty="0">
                <a:latin typeface="Arial MT"/>
                <a:cs typeface="Arial MT"/>
              </a:rPr>
              <a:t> </a:t>
            </a:r>
            <a:r>
              <a:rPr sz="1700" dirty="0">
                <a:latin typeface="Arial MT"/>
                <a:cs typeface="Arial MT"/>
              </a:rPr>
              <a:t>the</a:t>
            </a:r>
            <a:r>
              <a:rPr sz="1700" spc="-35" dirty="0">
                <a:latin typeface="Arial MT"/>
                <a:cs typeface="Arial MT"/>
              </a:rPr>
              <a:t> </a:t>
            </a:r>
            <a:r>
              <a:rPr sz="1700" dirty="0">
                <a:latin typeface="Arial MT"/>
                <a:cs typeface="Arial MT"/>
              </a:rPr>
              <a:t>options </a:t>
            </a:r>
            <a:r>
              <a:rPr sz="1700" spc="-50" dirty="0">
                <a:latin typeface="Arial MT"/>
                <a:cs typeface="Arial MT"/>
              </a:rPr>
              <a:t>- </a:t>
            </a:r>
            <a:r>
              <a:rPr sz="1700" dirty="0">
                <a:latin typeface="Arial MT"/>
                <a:cs typeface="Arial MT"/>
              </a:rPr>
              <a:t>should</a:t>
            </a:r>
            <a:r>
              <a:rPr sz="1700" spc="-35" dirty="0">
                <a:latin typeface="Arial MT"/>
                <a:cs typeface="Arial MT"/>
              </a:rPr>
              <a:t> </a:t>
            </a:r>
            <a:r>
              <a:rPr sz="1700" dirty="0">
                <a:latin typeface="Arial MT"/>
                <a:cs typeface="Arial MT"/>
              </a:rPr>
              <a:t>it</a:t>
            </a:r>
            <a:r>
              <a:rPr sz="1700" spc="-25" dirty="0">
                <a:latin typeface="Arial MT"/>
                <a:cs typeface="Arial MT"/>
              </a:rPr>
              <a:t> </a:t>
            </a:r>
            <a:r>
              <a:rPr sz="1700" dirty="0">
                <a:latin typeface="Arial MT"/>
                <a:cs typeface="Arial MT"/>
              </a:rPr>
              <a:t>restart</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job</a:t>
            </a:r>
            <a:r>
              <a:rPr sz="1700" spc="-25" dirty="0">
                <a:latin typeface="Arial MT"/>
                <a:cs typeface="Arial MT"/>
              </a:rPr>
              <a:t> </a:t>
            </a:r>
            <a:r>
              <a:rPr sz="1700" dirty="0">
                <a:latin typeface="Arial MT"/>
                <a:cs typeface="Arial MT"/>
              </a:rPr>
              <a:t>or</a:t>
            </a:r>
            <a:r>
              <a:rPr sz="1700" spc="-30" dirty="0">
                <a:latin typeface="Arial MT"/>
                <a:cs typeface="Arial MT"/>
              </a:rPr>
              <a:t> </a:t>
            </a:r>
            <a:r>
              <a:rPr sz="1700" dirty="0">
                <a:latin typeface="Arial MT"/>
                <a:cs typeface="Arial MT"/>
              </a:rPr>
              <a:t>only</a:t>
            </a:r>
            <a:r>
              <a:rPr sz="1700" spc="-35" dirty="0">
                <a:latin typeface="Arial MT"/>
                <a:cs typeface="Arial MT"/>
              </a:rPr>
              <a:t> </a:t>
            </a:r>
            <a:r>
              <a:rPr sz="1700" dirty="0">
                <a:latin typeface="Arial MT"/>
                <a:cs typeface="Arial MT"/>
              </a:rPr>
              <a:t>shift</a:t>
            </a:r>
            <a:r>
              <a:rPr sz="1700" spc="-30" dirty="0">
                <a:latin typeface="Arial MT"/>
                <a:cs typeface="Arial MT"/>
              </a:rPr>
              <a:t> </a:t>
            </a:r>
            <a:r>
              <a:rPr sz="1700" dirty="0">
                <a:latin typeface="Arial MT"/>
                <a:cs typeface="Arial MT"/>
              </a:rPr>
              <a:t>part</a:t>
            </a:r>
            <a:r>
              <a:rPr sz="1700" spc="-30" dirty="0">
                <a:latin typeface="Arial MT"/>
                <a:cs typeface="Arial MT"/>
              </a:rPr>
              <a:t> </a:t>
            </a:r>
            <a:r>
              <a:rPr sz="1700" dirty="0">
                <a:latin typeface="Arial MT"/>
                <a:cs typeface="Arial MT"/>
              </a:rPr>
              <a:t>of</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2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another</a:t>
            </a:r>
            <a:r>
              <a:rPr sz="1700" spc="-15" dirty="0">
                <a:latin typeface="Arial MT"/>
                <a:cs typeface="Arial MT"/>
              </a:rPr>
              <a:t> </a:t>
            </a:r>
            <a:r>
              <a:rPr sz="1700" dirty="0">
                <a:latin typeface="Arial MT"/>
                <a:cs typeface="Arial MT"/>
              </a:rPr>
              <a:t>node</a:t>
            </a:r>
            <a:r>
              <a:rPr sz="1700" spc="-20" dirty="0">
                <a:latin typeface="Arial MT"/>
                <a:cs typeface="Arial MT"/>
              </a:rPr>
              <a:t> </a:t>
            </a:r>
            <a:r>
              <a:rPr sz="1700" dirty="0">
                <a:latin typeface="Arial MT"/>
                <a:cs typeface="Arial MT"/>
              </a:rPr>
              <a:t>?</a:t>
            </a:r>
            <a:r>
              <a:rPr sz="1700" spc="-20" dirty="0">
                <a:latin typeface="Arial MT"/>
                <a:cs typeface="Arial MT"/>
              </a:rPr>
              <a:t> </a:t>
            </a:r>
            <a:r>
              <a:rPr sz="1700" dirty="0">
                <a:latin typeface="Arial MT"/>
                <a:cs typeface="Arial MT"/>
              </a:rPr>
              <a:t>How</a:t>
            </a:r>
            <a:r>
              <a:rPr sz="1700" spc="-40" dirty="0">
                <a:latin typeface="Arial MT"/>
                <a:cs typeface="Arial MT"/>
              </a:rPr>
              <a:t> </a:t>
            </a:r>
            <a:r>
              <a:rPr sz="1700" dirty="0">
                <a:latin typeface="Arial MT"/>
                <a:cs typeface="Arial MT"/>
              </a:rPr>
              <a:t>is</a:t>
            </a:r>
            <a:r>
              <a:rPr sz="1700" spc="-45" dirty="0">
                <a:latin typeface="Arial MT"/>
                <a:cs typeface="Arial MT"/>
              </a:rPr>
              <a:t> </a:t>
            </a:r>
            <a:r>
              <a:rPr sz="1700" dirty="0">
                <a:latin typeface="Arial MT"/>
                <a:cs typeface="Arial MT"/>
              </a:rPr>
              <a:t>a</a:t>
            </a:r>
            <a:r>
              <a:rPr sz="1700" spc="-20" dirty="0">
                <a:latin typeface="Arial MT"/>
                <a:cs typeface="Arial MT"/>
              </a:rPr>
              <a:t> </a:t>
            </a:r>
            <a:r>
              <a:rPr sz="1700" dirty="0">
                <a:latin typeface="Arial MT"/>
                <a:cs typeface="Arial MT"/>
              </a:rPr>
              <a:t>slave</a:t>
            </a:r>
            <a:r>
              <a:rPr sz="1700" spc="-30" dirty="0">
                <a:latin typeface="Arial MT"/>
                <a:cs typeface="Arial MT"/>
              </a:rPr>
              <a:t> </a:t>
            </a:r>
            <a:r>
              <a:rPr sz="1700" dirty="0">
                <a:latin typeface="Arial MT"/>
                <a:cs typeface="Arial MT"/>
              </a:rPr>
              <a:t>crash</a:t>
            </a:r>
            <a:r>
              <a:rPr sz="1700" spc="-25" dirty="0">
                <a:latin typeface="Arial MT"/>
                <a:cs typeface="Arial MT"/>
              </a:rPr>
              <a:t> </a:t>
            </a:r>
            <a:r>
              <a:rPr sz="1700" spc="-10" dirty="0">
                <a:latin typeface="Arial MT"/>
                <a:cs typeface="Arial MT"/>
              </a:rPr>
              <a:t>detected</a:t>
            </a:r>
            <a:endParaRPr sz="1700">
              <a:latin typeface="Arial MT"/>
              <a:cs typeface="Arial MT"/>
            </a:endParaRPr>
          </a:p>
          <a:p>
            <a:pPr marL="850900">
              <a:lnSpc>
                <a:spcPts val="1630"/>
              </a:lnSpc>
            </a:pPr>
            <a:r>
              <a:rPr sz="1700" dirty="0">
                <a:latin typeface="Arial MT"/>
                <a:cs typeface="Arial MT"/>
              </a:rPr>
              <a:t>?</a:t>
            </a:r>
            <a:r>
              <a:rPr sz="1700" spc="-35" dirty="0">
                <a:latin typeface="Arial MT"/>
                <a:cs typeface="Arial MT"/>
              </a:rPr>
              <a:t> </a:t>
            </a:r>
            <a:r>
              <a:rPr sz="1700" dirty="0">
                <a:latin typeface="Arial MT"/>
                <a:cs typeface="Arial MT"/>
              </a:rPr>
              <a:t>Use</a:t>
            </a:r>
            <a:r>
              <a:rPr sz="1700" spc="-55" dirty="0">
                <a:latin typeface="Arial MT"/>
                <a:cs typeface="Arial MT"/>
              </a:rPr>
              <a:t> </a:t>
            </a:r>
            <a:r>
              <a:rPr sz="1700" dirty="0">
                <a:latin typeface="Arial MT"/>
                <a:cs typeface="Arial MT"/>
              </a:rPr>
              <a:t>the</a:t>
            </a:r>
            <a:r>
              <a:rPr sz="1700" spc="-20" dirty="0">
                <a:latin typeface="Arial MT"/>
                <a:cs typeface="Arial MT"/>
              </a:rPr>
              <a:t> </a:t>
            </a:r>
            <a:r>
              <a:rPr sz="1700" dirty="0">
                <a:latin typeface="Arial MT"/>
                <a:cs typeface="Arial MT"/>
              </a:rPr>
              <a:t>heartbeat</a:t>
            </a:r>
            <a:r>
              <a:rPr sz="1700" spc="-15" dirty="0">
                <a:latin typeface="Arial MT"/>
                <a:cs typeface="Arial MT"/>
              </a:rPr>
              <a:t> </a:t>
            </a:r>
            <a:r>
              <a:rPr sz="1700" spc="-10" dirty="0">
                <a:latin typeface="Arial MT"/>
                <a:cs typeface="Arial MT"/>
              </a:rPr>
              <a:t>mechanism.</a:t>
            </a:r>
            <a:endParaRPr sz="1700">
              <a:latin typeface="Arial MT"/>
              <a:cs typeface="Arial MT"/>
            </a:endParaRPr>
          </a:p>
        </p:txBody>
      </p:sp>
      <p:sp>
        <p:nvSpPr>
          <p:cNvPr id="13" name="object 13"/>
          <p:cNvSpPr/>
          <p:nvPr/>
        </p:nvSpPr>
        <p:spPr>
          <a:xfrm>
            <a:off x="8706866" y="1864105"/>
            <a:ext cx="23495" cy="23495"/>
          </a:xfrm>
          <a:custGeom>
            <a:avLst/>
            <a:gdLst/>
            <a:ahLst/>
            <a:cxnLst/>
            <a:rect l="l" t="t" r="r" b="b"/>
            <a:pathLst>
              <a:path w="23495" h="23494">
                <a:moveTo>
                  <a:pt x="6849" y="7493"/>
                </a:moveTo>
                <a:lnTo>
                  <a:pt x="3936" y="10541"/>
                </a:lnTo>
                <a:lnTo>
                  <a:pt x="3835" y="10795"/>
                </a:lnTo>
                <a:lnTo>
                  <a:pt x="3555" y="11684"/>
                </a:lnTo>
                <a:lnTo>
                  <a:pt x="3400" y="11881"/>
                </a:lnTo>
                <a:lnTo>
                  <a:pt x="3124" y="12573"/>
                </a:lnTo>
                <a:lnTo>
                  <a:pt x="2857" y="12573"/>
                </a:lnTo>
                <a:lnTo>
                  <a:pt x="2158" y="13462"/>
                </a:lnTo>
                <a:lnTo>
                  <a:pt x="1524" y="14859"/>
                </a:lnTo>
                <a:lnTo>
                  <a:pt x="1269" y="16129"/>
                </a:lnTo>
                <a:lnTo>
                  <a:pt x="1142" y="16764"/>
                </a:lnTo>
                <a:lnTo>
                  <a:pt x="1015" y="17209"/>
                </a:lnTo>
                <a:lnTo>
                  <a:pt x="948" y="17399"/>
                </a:lnTo>
                <a:lnTo>
                  <a:pt x="507" y="19050"/>
                </a:lnTo>
                <a:lnTo>
                  <a:pt x="0" y="20574"/>
                </a:lnTo>
                <a:lnTo>
                  <a:pt x="761" y="22352"/>
                </a:lnTo>
                <a:lnTo>
                  <a:pt x="2412" y="22987"/>
                </a:lnTo>
                <a:lnTo>
                  <a:pt x="3936" y="23495"/>
                </a:lnTo>
                <a:lnTo>
                  <a:pt x="5359" y="22987"/>
                </a:lnTo>
                <a:lnTo>
                  <a:pt x="5651" y="22987"/>
                </a:lnTo>
                <a:lnTo>
                  <a:pt x="6476" y="21336"/>
                </a:lnTo>
                <a:lnTo>
                  <a:pt x="7365" y="19685"/>
                </a:lnTo>
                <a:lnTo>
                  <a:pt x="7492" y="19177"/>
                </a:lnTo>
                <a:lnTo>
                  <a:pt x="7960" y="17907"/>
                </a:lnTo>
                <a:lnTo>
                  <a:pt x="7619" y="17907"/>
                </a:lnTo>
                <a:lnTo>
                  <a:pt x="8381" y="16764"/>
                </a:lnTo>
                <a:lnTo>
                  <a:pt x="8599" y="16764"/>
                </a:lnTo>
                <a:lnTo>
                  <a:pt x="9143" y="16129"/>
                </a:lnTo>
                <a:lnTo>
                  <a:pt x="9651" y="15240"/>
                </a:lnTo>
                <a:lnTo>
                  <a:pt x="10012" y="14478"/>
                </a:lnTo>
                <a:lnTo>
                  <a:pt x="9398" y="14478"/>
                </a:lnTo>
                <a:lnTo>
                  <a:pt x="10794" y="12827"/>
                </a:lnTo>
                <a:lnTo>
                  <a:pt x="11853" y="12827"/>
                </a:lnTo>
                <a:lnTo>
                  <a:pt x="12191" y="12573"/>
                </a:lnTo>
                <a:lnTo>
                  <a:pt x="3111" y="12573"/>
                </a:lnTo>
                <a:lnTo>
                  <a:pt x="3457" y="11881"/>
                </a:lnTo>
                <a:lnTo>
                  <a:pt x="12735" y="11881"/>
                </a:lnTo>
                <a:lnTo>
                  <a:pt x="13588" y="10795"/>
                </a:lnTo>
                <a:lnTo>
                  <a:pt x="12826" y="10795"/>
                </a:lnTo>
                <a:lnTo>
                  <a:pt x="14477" y="9398"/>
                </a:lnTo>
                <a:lnTo>
                  <a:pt x="15748" y="9398"/>
                </a:lnTo>
                <a:lnTo>
                  <a:pt x="16636" y="8509"/>
                </a:lnTo>
                <a:lnTo>
                  <a:pt x="17032" y="8255"/>
                </a:lnTo>
                <a:lnTo>
                  <a:pt x="17342" y="8001"/>
                </a:lnTo>
                <a:lnTo>
                  <a:pt x="6476" y="8001"/>
                </a:lnTo>
                <a:lnTo>
                  <a:pt x="6849" y="7493"/>
                </a:lnTo>
                <a:close/>
              </a:path>
              <a:path w="23495" h="23494">
                <a:moveTo>
                  <a:pt x="8148" y="17399"/>
                </a:moveTo>
                <a:lnTo>
                  <a:pt x="7619" y="17907"/>
                </a:lnTo>
                <a:lnTo>
                  <a:pt x="7960" y="17907"/>
                </a:lnTo>
                <a:lnTo>
                  <a:pt x="8148" y="17399"/>
                </a:lnTo>
                <a:close/>
              </a:path>
              <a:path w="23495" h="23494">
                <a:moveTo>
                  <a:pt x="8381" y="16764"/>
                </a:moveTo>
                <a:lnTo>
                  <a:pt x="8085" y="17209"/>
                </a:lnTo>
                <a:lnTo>
                  <a:pt x="7958" y="17399"/>
                </a:lnTo>
                <a:lnTo>
                  <a:pt x="8217" y="17209"/>
                </a:lnTo>
                <a:lnTo>
                  <a:pt x="8381" y="16764"/>
                </a:lnTo>
                <a:close/>
              </a:path>
              <a:path w="23495" h="23494">
                <a:moveTo>
                  <a:pt x="8599" y="16764"/>
                </a:moveTo>
                <a:lnTo>
                  <a:pt x="8381" y="16764"/>
                </a:lnTo>
                <a:lnTo>
                  <a:pt x="8217" y="17209"/>
                </a:lnTo>
                <a:lnTo>
                  <a:pt x="8599" y="16764"/>
                </a:lnTo>
                <a:close/>
              </a:path>
              <a:path w="23495" h="23494">
                <a:moveTo>
                  <a:pt x="10794" y="12827"/>
                </a:moveTo>
                <a:lnTo>
                  <a:pt x="9398" y="14478"/>
                </a:lnTo>
                <a:lnTo>
                  <a:pt x="10282" y="13909"/>
                </a:lnTo>
                <a:lnTo>
                  <a:pt x="10794" y="12827"/>
                </a:lnTo>
                <a:close/>
              </a:path>
              <a:path w="23495" h="23494">
                <a:moveTo>
                  <a:pt x="10282" y="13909"/>
                </a:moveTo>
                <a:lnTo>
                  <a:pt x="9398" y="14478"/>
                </a:lnTo>
                <a:lnTo>
                  <a:pt x="10012" y="14478"/>
                </a:lnTo>
                <a:lnTo>
                  <a:pt x="10282" y="13909"/>
                </a:lnTo>
                <a:close/>
              </a:path>
              <a:path w="23495" h="23494">
                <a:moveTo>
                  <a:pt x="11853" y="12827"/>
                </a:moveTo>
                <a:lnTo>
                  <a:pt x="10794" y="12827"/>
                </a:lnTo>
                <a:lnTo>
                  <a:pt x="10282" y="13909"/>
                </a:lnTo>
                <a:lnTo>
                  <a:pt x="10978" y="13462"/>
                </a:lnTo>
                <a:lnTo>
                  <a:pt x="11853" y="12827"/>
                </a:lnTo>
                <a:close/>
              </a:path>
              <a:path w="23495" h="23494">
                <a:moveTo>
                  <a:pt x="14477" y="9398"/>
                </a:moveTo>
                <a:lnTo>
                  <a:pt x="12826" y="10795"/>
                </a:lnTo>
                <a:lnTo>
                  <a:pt x="13419" y="10541"/>
                </a:lnTo>
                <a:lnTo>
                  <a:pt x="13842" y="10541"/>
                </a:lnTo>
                <a:lnTo>
                  <a:pt x="14477" y="9398"/>
                </a:lnTo>
                <a:close/>
              </a:path>
              <a:path w="23495" h="23494">
                <a:moveTo>
                  <a:pt x="13842" y="10541"/>
                </a:moveTo>
                <a:lnTo>
                  <a:pt x="13419" y="10541"/>
                </a:lnTo>
                <a:lnTo>
                  <a:pt x="12826" y="10795"/>
                </a:lnTo>
                <a:lnTo>
                  <a:pt x="13588" y="10795"/>
                </a:lnTo>
                <a:lnTo>
                  <a:pt x="13842" y="10541"/>
                </a:lnTo>
                <a:close/>
              </a:path>
              <a:path w="23495" h="23494">
                <a:moveTo>
                  <a:pt x="15663" y="9398"/>
                </a:moveTo>
                <a:lnTo>
                  <a:pt x="14477" y="9398"/>
                </a:lnTo>
                <a:lnTo>
                  <a:pt x="13842" y="10541"/>
                </a:lnTo>
                <a:lnTo>
                  <a:pt x="13419" y="10541"/>
                </a:lnTo>
                <a:lnTo>
                  <a:pt x="14604" y="10033"/>
                </a:lnTo>
                <a:lnTo>
                  <a:pt x="15663" y="9398"/>
                </a:lnTo>
                <a:close/>
              </a:path>
              <a:path w="23495" h="23494">
                <a:moveTo>
                  <a:pt x="19092" y="6731"/>
                </a:moveTo>
                <a:lnTo>
                  <a:pt x="18690" y="6731"/>
                </a:lnTo>
                <a:lnTo>
                  <a:pt x="18372" y="7112"/>
                </a:lnTo>
                <a:lnTo>
                  <a:pt x="7365" y="7112"/>
                </a:lnTo>
                <a:lnTo>
                  <a:pt x="6476" y="8001"/>
                </a:lnTo>
                <a:lnTo>
                  <a:pt x="17342" y="8001"/>
                </a:lnTo>
                <a:lnTo>
                  <a:pt x="17991" y="7493"/>
                </a:lnTo>
                <a:lnTo>
                  <a:pt x="17652" y="7493"/>
                </a:lnTo>
                <a:lnTo>
                  <a:pt x="18142" y="7112"/>
                </a:lnTo>
                <a:lnTo>
                  <a:pt x="19092" y="6731"/>
                </a:lnTo>
                <a:close/>
              </a:path>
              <a:path w="23495" h="23494">
                <a:moveTo>
                  <a:pt x="7365" y="7112"/>
                </a:moveTo>
                <a:lnTo>
                  <a:pt x="6849" y="7493"/>
                </a:lnTo>
                <a:lnTo>
                  <a:pt x="6663" y="7747"/>
                </a:lnTo>
                <a:lnTo>
                  <a:pt x="6984" y="7493"/>
                </a:lnTo>
                <a:lnTo>
                  <a:pt x="7365" y="7112"/>
                </a:lnTo>
                <a:close/>
              </a:path>
              <a:path w="23495" h="23494">
                <a:moveTo>
                  <a:pt x="23113" y="3175"/>
                </a:moveTo>
                <a:lnTo>
                  <a:pt x="11937" y="3175"/>
                </a:lnTo>
                <a:lnTo>
                  <a:pt x="10667" y="3937"/>
                </a:lnTo>
                <a:lnTo>
                  <a:pt x="10159" y="3937"/>
                </a:lnTo>
                <a:lnTo>
                  <a:pt x="8381" y="5334"/>
                </a:lnTo>
                <a:lnTo>
                  <a:pt x="7874" y="6096"/>
                </a:lnTo>
                <a:lnTo>
                  <a:pt x="6849" y="7493"/>
                </a:lnTo>
                <a:lnTo>
                  <a:pt x="7365" y="7112"/>
                </a:lnTo>
                <a:lnTo>
                  <a:pt x="18142" y="7112"/>
                </a:lnTo>
                <a:lnTo>
                  <a:pt x="18632" y="6731"/>
                </a:lnTo>
                <a:lnTo>
                  <a:pt x="21738" y="6731"/>
                </a:lnTo>
                <a:lnTo>
                  <a:pt x="23113" y="5080"/>
                </a:lnTo>
                <a:lnTo>
                  <a:pt x="23113" y="3937"/>
                </a:lnTo>
                <a:lnTo>
                  <a:pt x="10667" y="3937"/>
                </a:lnTo>
                <a:lnTo>
                  <a:pt x="11726" y="3302"/>
                </a:lnTo>
                <a:lnTo>
                  <a:pt x="23113" y="3302"/>
                </a:lnTo>
                <a:lnTo>
                  <a:pt x="23113" y="3175"/>
                </a:lnTo>
                <a:close/>
              </a:path>
              <a:path w="23495" h="23494">
                <a:moveTo>
                  <a:pt x="19176" y="6731"/>
                </a:moveTo>
                <a:lnTo>
                  <a:pt x="18142" y="7112"/>
                </a:lnTo>
                <a:lnTo>
                  <a:pt x="17652" y="7493"/>
                </a:lnTo>
                <a:lnTo>
                  <a:pt x="18415" y="7112"/>
                </a:lnTo>
                <a:lnTo>
                  <a:pt x="18690" y="6731"/>
                </a:lnTo>
                <a:lnTo>
                  <a:pt x="19176" y="6731"/>
                </a:lnTo>
                <a:close/>
              </a:path>
              <a:path w="23495" h="23494">
                <a:moveTo>
                  <a:pt x="18372" y="7112"/>
                </a:moveTo>
                <a:lnTo>
                  <a:pt x="17652" y="7493"/>
                </a:lnTo>
                <a:lnTo>
                  <a:pt x="18055" y="7493"/>
                </a:lnTo>
                <a:lnTo>
                  <a:pt x="18372" y="7112"/>
                </a:lnTo>
                <a:close/>
              </a:path>
              <a:path w="23495" h="23494">
                <a:moveTo>
                  <a:pt x="20192" y="6731"/>
                </a:moveTo>
                <a:lnTo>
                  <a:pt x="19176" y="6731"/>
                </a:lnTo>
                <a:lnTo>
                  <a:pt x="18415" y="7112"/>
                </a:lnTo>
                <a:lnTo>
                  <a:pt x="17525" y="7112"/>
                </a:lnTo>
                <a:lnTo>
                  <a:pt x="20192" y="6731"/>
                </a:lnTo>
                <a:close/>
              </a:path>
              <a:path w="23495" h="23494">
                <a:moveTo>
                  <a:pt x="20192" y="0"/>
                </a:moveTo>
                <a:lnTo>
                  <a:pt x="16763" y="0"/>
                </a:lnTo>
                <a:lnTo>
                  <a:pt x="14985" y="635"/>
                </a:lnTo>
                <a:lnTo>
                  <a:pt x="13715" y="1397"/>
                </a:lnTo>
                <a:lnTo>
                  <a:pt x="13207" y="1905"/>
                </a:lnTo>
                <a:lnTo>
                  <a:pt x="11810" y="2921"/>
                </a:lnTo>
                <a:lnTo>
                  <a:pt x="11556" y="3175"/>
                </a:lnTo>
                <a:lnTo>
                  <a:pt x="11429" y="3302"/>
                </a:lnTo>
                <a:lnTo>
                  <a:pt x="10667" y="3937"/>
                </a:lnTo>
                <a:lnTo>
                  <a:pt x="10159" y="3937"/>
                </a:lnTo>
                <a:lnTo>
                  <a:pt x="11937" y="3175"/>
                </a:lnTo>
                <a:lnTo>
                  <a:pt x="23113" y="3175"/>
                </a:lnTo>
                <a:lnTo>
                  <a:pt x="23113" y="1651"/>
                </a:lnTo>
                <a:lnTo>
                  <a:pt x="21843" y="254"/>
                </a:lnTo>
                <a:lnTo>
                  <a:pt x="20192" y="0"/>
                </a:lnTo>
                <a:close/>
              </a:path>
            </a:pathLst>
          </a:custGeom>
          <a:solidFill>
            <a:srgbClr val="FF0000"/>
          </a:solidFill>
        </p:spPr>
        <p:txBody>
          <a:bodyPr wrap="square" lIns="0" tIns="0" rIns="0" bIns="0" rtlCol="0"/>
          <a:lstStyle/>
          <a:p>
            <a:endParaRPr/>
          </a:p>
        </p:txBody>
      </p:sp>
      <p:sp>
        <p:nvSpPr>
          <p:cNvPr id="14" name="object 14"/>
          <p:cNvSpPr/>
          <p:nvPr/>
        </p:nvSpPr>
        <p:spPr>
          <a:xfrm>
            <a:off x="9781413" y="3473069"/>
            <a:ext cx="57150" cy="29845"/>
          </a:xfrm>
          <a:custGeom>
            <a:avLst/>
            <a:gdLst/>
            <a:ahLst/>
            <a:cxnLst/>
            <a:rect l="l" t="t" r="r" b="b"/>
            <a:pathLst>
              <a:path w="57150" h="29845">
                <a:moveTo>
                  <a:pt x="53593" y="0"/>
                </a:moveTo>
                <a:lnTo>
                  <a:pt x="2539" y="22732"/>
                </a:lnTo>
                <a:lnTo>
                  <a:pt x="0" y="25653"/>
                </a:lnTo>
                <a:lnTo>
                  <a:pt x="888" y="27431"/>
                </a:lnTo>
                <a:lnTo>
                  <a:pt x="1650" y="29082"/>
                </a:lnTo>
                <a:lnTo>
                  <a:pt x="3682" y="29844"/>
                </a:lnTo>
                <a:lnTo>
                  <a:pt x="5460" y="29082"/>
                </a:lnTo>
                <a:lnTo>
                  <a:pt x="54609" y="6476"/>
                </a:lnTo>
                <a:lnTo>
                  <a:pt x="56260" y="5841"/>
                </a:lnTo>
                <a:lnTo>
                  <a:pt x="56895" y="3936"/>
                </a:lnTo>
                <a:lnTo>
                  <a:pt x="56260" y="2285"/>
                </a:lnTo>
                <a:lnTo>
                  <a:pt x="55498" y="761"/>
                </a:lnTo>
                <a:lnTo>
                  <a:pt x="53593" y="0"/>
                </a:lnTo>
                <a:close/>
              </a:path>
            </a:pathLst>
          </a:custGeom>
          <a:solidFill>
            <a:srgbClr val="FF0000"/>
          </a:solidFill>
        </p:spPr>
        <p:txBody>
          <a:bodyPr wrap="square" lIns="0" tIns="0" rIns="0" bIns="0" rtlCol="0"/>
          <a:lstStyle/>
          <a:p>
            <a:endParaRPr/>
          </a:p>
        </p:txBody>
      </p:sp>
      <p:sp>
        <p:nvSpPr>
          <p:cNvPr id="15" name="object 15"/>
          <p:cNvSpPr/>
          <p:nvPr/>
        </p:nvSpPr>
        <p:spPr>
          <a:xfrm>
            <a:off x="10000488" y="3447288"/>
            <a:ext cx="23495" cy="10795"/>
          </a:xfrm>
          <a:custGeom>
            <a:avLst/>
            <a:gdLst/>
            <a:ahLst/>
            <a:cxnLst/>
            <a:rect l="l" t="t" r="r" b="b"/>
            <a:pathLst>
              <a:path w="23495" h="10795">
                <a:moveTo>
                  <a:pt x="20700" y="0"/>
                </a:moveTo>
                <a:lnTo>
                  <a:pt x="1015" y="4317"/>
                </a:lnTo>
                <a:lnTo>
                  <a:pt x="0" y="6096"/>
                </a:lnTo>
                <a:lnTo>
                  <a:pt x="761" y="9398"/>
                </a:lnTo>
                <a:lnTo>
                  <a:pt x="2412" y="10540"/>
                </a:lnTo>
                <a:lnTo>
                  <a:pt x="4063" y="10160"/>
                </a:lnTo>
                <a:lnTo>
                  <a:pt x="21970" y="6223"/>
                </a:lnTo>
                <a:lnTo>
                  <a:pt x="23113" y="4445"/>
                </a:lnTo>
                <a:lnTo>
                  <a:pt x="22351" y="1142"/>
                </a:lnTo>
                <a:lnTo>
                  <a:pt x="20700" y="0"/>
                </a:lnTo>
                <a:close/>
              </a:path>
            </a:pathLst>
          </a:custGeom>
          <a:solidFill>
            <a:srgbClr val="FF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Busy-Wait Loop in Action</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Rectangle 1">
            <a:extLst>
              <a:ext uri="{FF2B5EF4-FFF2-40B4-BE49-F238E27FC236}">
                <a16:creationId xmlns:a16="http://schemas.microsoft.com/office/drawing/2014/main" id="{11AA2F83-6ADB-006D-92EF-66D7C594F5C4}"/>
              </a:ext>
            </a:extLst>
          </p:cNvPr>
          <p:cNvSpPr>
            <a:spLocks noChangeArrowheads="1"/>
          </p:cNvSpPr>
          <p:nvPr/>
        </p:nvSpPr>
        <p:spPr bwMode="auto">
          <a:xfrm>
            <a:off x="685800" y="1905000"/>
            <a:ext cx="76119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Suppose the main thread initializes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If thread 1 completes its computation (</a:t>
            </a:r>
            <a:r>
              <a:rPr kumimoji="0" lang="en-US" altLang="en-US" sz="1600" b="0" i="0" u="none" strike="noStrike" cap="none" normalizeH="0" baseline="0" dirty="0">
                <a:ln>
                  <a:noFill/>
                </a:ln>
                <a:solidFill>
                  <a:schemeClr val="tx1"/>
                </a:solidFill>
                <a:effectLst/>
                <a:latin typeface="Arial Unicode MS"/>
              </a:rPr>
              <a:t>y = Compute(</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before thread 0, it will encounter the while loop and keep checking </a:t>
            </a:r>
            <a:r>
              <a:rPr kumimoji="0" lang="en-US" altLang="en-US" sz="1600" b="0" i="0" u="none" strike="noStrike" cap="none" normalizeH="0" baseline="0" dirty="0">
                <a:ln>
                  <a:noFill/>
                </a:ln>
                <a:solidFill>
                  <a:schemeClr val="tx1"/>
                </a:solidFill>
                <a:effectLst/>
                <a:latin typeface="Arial Unicode MS"/>
              </a:rPr>
              <a:t>while (flag != </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until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Thread 0, on the other hand, will pass the while loop because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is initially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 and it proceeds to the critical section </a:t>
            </a:r>
            <a:r>
              <a:rPr kumimoji="0" lang="en-US" altLang="en-US" sz="1600" b="0" i="0" u="none" strike="noStrike" cap="none" normalizeH="0" baseline="0" dirty="0">
                <a:ln>
                  <a:noFill/>
                </a:ln>
                <a:solidFill>
                  <a:schemeClr val="tx1"/>
                </a:solidFill>
                <a:effectLst/>
                <a:latin typeface="Arial Unicode MS"/>
              </a:rPr>
              <a:t>x = x + 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After thread 0 finishes its critical section, it increments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(so now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allowing thread 1 to proceed.</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12700">
              <a:lnSpc>
                <a:spcPct val="100000"/>
              </a:lnSpc>
              <a:spcBef>
                <a:spcPts val="100"/>
              </a:spcBef>
            </a:pPr>
            <a:r>
              <a:rPr lang="en-US" sz="2400" dirty="0"/>
              <a:t>Key Points – Busy Waiting</a:t>
            </a:r>
            <a:endParaRPr sz="2400"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11" name="Rectangle 1">
            <a:extLst>
              <a:ext uri="{FF2B5EF4-FFF2-40B4-BE49-F238E27FC236}">
                <a16:creationId xmlns:a16="http://schemas.microsoft.com/office/drawing/2014/main" id="{52D38FAA-C694-B0D2-8BC4-7832EF2385E5}"/>
              </a:ext>
            </a:extLst>
          </p:cNvPr>
          <p:cNvSpPr>
            <a:spLocks noChangeArrowheads="1"/>
          </p:cNvSpPr>
          <p:nvPr/>
        </p:nvSpPr>
        <p:spPr bwMode="auto">
          <a:xfrm>
            <a:off x="480346" y="1648810"/>
            <a:ext cx="10492454" cy="22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Busy-Waiting</a:t>
            </a:r>
            <a:r>
              <a:rPr kumimoji="0" lang="en-US" altLang="en-US" sz="1600" b="0" i="0" u="none" strike="noStrike" cap="none" normalizeH="0" baseline="0" dirty="0">
                <a:ln>
                  <a:noFill/>
                </a:ln>
                <a:solidFill>
                  <a:schemeClr val="tx1"/>
                </a:solidFill>
                <a:effectLst/>
                <a:latin typeface="Arial" panose="020B0604020202020204" pitchFamily="34" charset="0"/>
              </a:rPr>
              <a:t>: While thread 1 waits for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become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it constantly checks the condition, using CPU resources inefficiently.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Compiler Optimization</a:t>
            </a:r>
            <a:r>
              <a:rPr kumimoji="0" lang="en-US" altLang="en-US" sz="1600" b="0" i="0" u="none" strike="noStrike" cap="none" normalizeH="0" baseline="0" dirty="0">
                <a:ln>
                  <a:noFill/>
                </a:ln>
                <a:solidFill>
                  <a:schemeClr val="tx1"/>
                </a:solidFill>
                <a:effectLst/>
                <a:latin typeface="Arial" panose="020B0604020202020204" pitchFamily="34" charset="0"/>
              </a:rPr>
              <a:t>: The busy-wait solution assumes that statements are executed as written. If compiler optimizations are enabled, the order of statements might change, leading to incorrect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Performance</a:t>
            </a:r>
            <a:r>
              <a:rPr kumimoji="0" lang="en-US" altLang="en-US" sz="1600" b="0" i="0" u="none" strike="noStrike" cap="none" normalizeH="0" baseline="0" dirty="0">
                <a:ln>
                  <a:noFill/>
                </a:ln>
                <a:solidFill>
                  <a:schemeClr val="tx1"/>
                </a:solidFill>
                <a:effectLst/>
                <a:latin typeface="Arial" panose="020B0604020202020204" pitchFamily="34" charset="0"/>
              </a:rPr>
              <a:t>: Busy-waiting, also known as a spinlock, can degrade performance, especially if one thread is delayed or preempted by the operating system.</a:t>
            </a:r>
          </a:p>
        </p:txBody>
      </p:sp>
      <p:sp>
        <p:nvSpPr>
          <p:cNvPr id="13" name="TextBox 12">
            <a:extLst>
              <a:ext uri="{FF2B5EF4-FFF2-40B4-BE49-F238E27FC236}">
                <a16:creationId xmlns:a16="http://schemas.microsoft.com/office/drawing/2014/main" id="{A4626683-DBA9-8939-2E5E-1CA29E150239}"/>
              </a:ext>
            </a:extLst>
          </p:cNvPr>
          <p:cNvSpPr txBox="1"/>
          <p:nvPr/>
        </p:nvSpPr>
        <p:spPr>
          <a:xfrm>
            <a:off x="480345" y="4297173"/>
            <a:ext cx="10654753" cy="1200329"/>
          </a:xfrm>
          <a:prstGeom prst="rect">
            <a:avLst/>
          </a:prstGeom>
          <a:noFill/>
        </p:spPr>
        <p:txBody>
          <a:bodyPr wrap="square">
            <a:spAutoFit/>
          </a:bodyPr>
          <a:lstStyle/>
          <a:p>
            <a:r>
              <a:rPr lang="en-IN" dirty="0"/>
              <a:t>Busy-waiting ensures exclusive access to critical sections, but it's not an ideal solution due to its inefficiency and potential for performance degradation. There are better synchronization mechanisms, such as mutexes and semaphores, that avoid busy-waiting and provide more efficient ways to manage access to shared resources.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43C0-7A94-A058-B8B7-9A9AC4E134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BB8628D-0ABD-6DB4-16C9-31E81BA1890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53B32C2-D18B-CA4C-3F53-F9FAF41CACC2}"/>
              </a:ext>
            </a:extLst>
          </p:cNvPr>
          <p:cNvPicPr>
            <a:picLocks noChangeAspect="1"/>
          </p:cNvPicPr>
          <p:nvPr/>
        </p:nvPicPr>
        <p:blipFill>
          <a:blip r:embed="rId2"/>
          <a:stretch>
            <a:fillRect/>
          </a:stretch>
        </p:blipFill>
        <p:spPr>
          <a:xfrm>
            <a:off x="149635" y="1541466"/>
            <a:ext cx="5952782" cy="4177832"/>
          </a:xfrm>
          <a:prstGeom prst="rect">
            <a:avLst/>
          </a:prstGeom>
        </p:spPr>
      </p:pic>
      <p:pic>
        <p:nvPicPr>
          <p:cNvPr id="6" name="object 5">
            <a:extLst>
              <a:ext uri="{FF2B5EF4-FFF2-40B4-BE49-F238E27FC236}">
                <a16:creationId xmlns:a16="http://schemas.microsoft.com/office/drawing/2014/main" id="{85883146-EE14-B5E7-1C4D-B1D4E622ADBA}"/>
              </a:ext>
            </a:extLst>
          </p:cNvPr>
          <p:cNvPicPr/>
          <p:nvPr/>
        </p:nvPicPr>
        <p:blipFill>
          <a:blip r:embed="rId3" cstate="print"/>
          <a:stretch>
            <a:fillRect/>
          </a:stretch>
        </p:blipFill>
        <p:spPr>
          <a:xfrm>
            <a:off x="6811282" y="2377032"/>
            <a:ext cx="4579344" cy="2247953"/>
          </a:xfrm>
          <a:prstGeom prst="rect">
            <a:avLst/>
          </a:prstGeom>
        </p:spPr>
      </p:pic>
    </p:spTree>
    <p:extLst>
      <p:ext uri="{BB962C8B-B14F-4D97-AF65-F5344CB8AC3E}">
        <p14:creationId xmlns:p14="http://schemas.microsoft.com/office/powerpoint/2010/main" val="3302066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4A2C-5F72-ADBE-5D91-D2D86BEFD78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51E37D-3FFF-F26F-D54F-391398B0C811}"/>
              </a:ext>
            </a:extLst>
          </p:cNvPr>
          <p:cNvSpPr>
            <a:spLocks noGrp="1"/>
          </p:cNvSpPr>
          <p:nvPr>
            <p:ph type="body" idx="1"/>
          </p:nvPr>
        </p:nvSpPr>
        <p:spPr/>
        <p:txBody>
          <a:bodyPr/>
          <a:lstStyle/>
          <a:p>
            <a:endParaRPr lang="en-IN" dirty="0"/>
          </a:p>
        </p:txBody>
      </p:sp>
      <p:pic>
        <p:nvPicPr>
          <p:cNvPr id="1028" name="Picture 4" descr="McLaren reveals complications behind Canada F1 pit stop error - Motorsport  Week">
            <a:extLst>
              <a:ext uri="{FF2B5EF4-FFF2-40B4-BE49-F238E27FC236}">
                <a16:creationId xmlns:a16="http://schemas.microsoft.com/office/drawing/2014/main" id="{55882A1A-A51B-7E93-3851-A78DE49AC9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343" y="3988779"/>
            <a:ext cx="2810398" cy="1905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26,531 Formula 1 Pit Stop Stock Photos, High-Res Pictures, and Images -  Getty Images | Formula 1 pit stop crew">
            <a:extLst>
              <a:ext uri="{FF2B5EF4-FFF2-40B4-BE49-F238E27FC236}">
                <a16:creationId xmlns:a16="http://schemas.microsoft.com/office/drawing/2014/main" id="{2AA4B5DB-244E-6921-F0ED-7B436D3A2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284" y="1223391"/>
            <a:ext cx="3328915"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erfect pit stop doesn't exi…. 😶🔥 - Oracle Red Bull Racing | Facebook">
            <a:extLst>
              <a:ext uri="{FF2B5EF4-FFF2-40B4-BE49-F238E27FC236}">
                <a16:creationId xmlns:a16="http://schemas.microsoft.com/office/drawing/2014/main" id="{2FD9B654-3405-BC7E-143D-008E684BA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38" y="122339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82 Seconds To Change 4 Tyres Of A Formula 1 Car | by Rupesh N. Bhambwani  | Formula One Forever | Medium">
            <a:extLst>
              <a:ext uri="{FF2B5EF4-FFF2-40B4-BE49-F238E27FC236}">
                <a16:creationId xmlns:a16="http://schemas.microsoft.com/office/drawing/2014/main" id="{E21B25A7-6541-8F81-C9A2-3E08505BF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305" y="3988780"/>
            <a:ext cx="2846577" cy="1905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5C5F0E3-2F77-AAF4-E810-FAAC4DBBDC29}"/>
              </a:ext>
            </a:extLst>
          </p:cNvPr>
          <p:cNvPicPr>
            <a:picLocks noChangeAspect="1"/>
          </p:cNvPicPr>
          <p:nvPr/>
        </p:nvPicPr>
        <p:blipFill>
          <a:blip r:embed="rId6"/>
          <a:stretch>
            <a:fillRect/>
          </a:stretch>
        </p:blipFill>
        <p:spPr>
          <a:xfrm>
            <a:off x="6511684" y="2004250"/>
            <a:ext cx="5506218" cy="2724530"/>
          </a:xfrm>
          <a:prstGeom prst="rect">
            <a:avLst/>
          </a:prstGeom>
        </p:spPr>
      </p:pic>
    </p:spTree>
    <p:extLst>
      <p:ext uri="{BB962C8B-B14F-4D97-AF65-F5344CB8AC3E}">
        <p14:creationId xmlns:p14="http://schemas.microsoft.com/office/powerpoint/2010/main" val="1305498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5343" y="1457325"/>
            <a:ext cx="4061460" cy="260032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Distributed</a:t>
            </a:r>
            <a:r>
              <a:rPr sz="2400" spc="-90" dirty="0">
                <a:latin typeface="Arial MT"/>
                <a:cs typeface="Arial MT"/>
              </a:rPr>
              <a:t> </a:t>
            </a:r>
            <a:r>
              <a:rPr sz="2400" dirty="0">
                <a:latin typeface="Arial MT"/>
                <a:cs typeface="Arial MT"/>
              </a:rPr>
              <a:t>data</a:t>
            </a:r>
            <a:r>
              <a:rPr sz="2400" spc="-90" dirty="0">
                <a:latin typeface="Arial MT"/>
                <a:cs typeface="Arial MT"/>
              </a:rPr>
              <a:t> </a:t>
            </a:r>
            <a:r>
              <a:rPr sz="2400" spc="-10" dirty="0">
                <a:latin typeface="Arial MT"/>
                <a:cs typeface="Arial MT"/>
              </a:rPr>
              <a:t>processing</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Parallel</a:t>
            </a:r>
            <a:r>
              <a:rPr sz="2400" spc="-60" dirty="0">
                <a:latin typeface="Arial MT"/>
                <a:cs typeface="Arial MT"/>
              </a:rPr>
              <a:t> </a:t>
            </a:r>
            <a:r>
              <a:rPr sz="2400" dirty="0">
                <a:latin typeface="Arial MT"/>
                <a:cs typeface="Arial MT"/>
              </a:rPr>
              <a:t>and</a:t>
            </a:r>
            <a:r>
              <a:rPr sz="2400" spc="-85" dirty="0">
                <a:latin typeface="Arial MT"/>
                <a:cs typeface="Arial MT"/>
              </a:rPr>
              <a:t> </a:t>
            </a:r>
            <a:r>
              <a:rPr sz="2400" spc="-10" dirty="0">
                <a:latin typeface="Arial MT"/>
                <a:cs typeface="Arial MT"/>
              </a:rPr>
              <a:t>distributed</a:t>
            </a:r>
            <a:endParaRPr sz="2400">
              <a:latin typeface="Arial MT"/>
              <a:cs typeface="Arial MT"/>
            </a:endParaRPr>
          </a:p>
          <a:p>
            <a:pPr marL="897890" lvl="1" indent="-428625">
              <a:lnSpc>
                <a:spcPct val="100000"/>
              </a:lnSpc>
              <a:spcBef>
                <a:spcPts val="500"/>
              </a:spcBef>
              <a:buFont typeface="Wingdings"/>
              <a:buChar char=""/>
              <a:tabLst>
                <a:tab pos="897890" algn="l"/>
              </a:tabLst>
            </a:pPr>
            <a:r>
              <a:rPr sz="2400" spc="-10" dirty="0">
                <a:latin typeface="Arial MT"/>
                <a:cs typeface="Arial MT"/>
              </a:rPr>
              <a:t>Programming</a:t>
            </a:r>
            <a:endParaRPr sz="2400">
              <a:latin typeface="Arial MT"/>
              <a:cs typeface="Arial MT"/>
            </a:endParaRPr>
          </a:p>
          <a:p>
            <a:pPr marL="897890" lvl="1" indent="-428625">
              <a:lnSpc>
                <a:spcPct val="100000"/>
              </a:lnSpc>
              <a:spcBef>
                <a:spcPts val="509"/>
              </a:spcBef>
              <a:buFont typeface="Wingdings"/>
              <a:buChar char=""/>
              <a:tabLst>
                <a:tab pos="897890" algn="l"/>
              </a:tabLst>
            </a:pPr>
            <a:r>
              <a:rPr sz="2400" spc="-10" dirty="0">
                <a:latin typeface="Arial MT"/>
                <a:cs typeface="Arial MT"/>
              </a:rPr>
              <a:t>Computing</a:t>
            </a:r>
            <a:endParaRPr sz="2400">
              <a:latin typeface="Arial MT"/>
              <a:cs typeface="Arial MT"/>
            </a:endParaRPr>
          </a:p>
          <a:p>
            <a:pPr marL="897890" lvl="1" indent="-428625">
              <a:lnSpc>
                <a:spcPct val="100000"/>
              </a:lnSpc>
              <a:spcBef>
                <a:spcPts val="490"/>
              </a:spcBef>
              <a:buFont typeface="Wingdings"/>
              <a:buChar char=""/>
              <a:tabLst>
                <a:tab pos="897890" algn="l"/>
              </a:tabLst>
            </a:pPr>
            <a:r>
              <a:rPr sz="2400" spc="-10" dirty="0">
                <a:latin typeface="Arial MT"/>
                <a:cs typeface="Arial MT"/>
              </a:rPr>
              <a:t>Processing</a:t>
            </a:r>
            <a:endParaRPr sz="2400">
              <a:latin typeface="Arial MT"/>
              <a:cs typeface="Arial MT"/>
            </a:endParaRPr>
          </a:p>
          <a:p>
            <a:pPr marL="897890" lvl="1" indent="-428625">
              <a:lnSpc>
                <a:spcPct val="100000"/>
              </a:lnSpc>
              <a:spcBef>
                <a:spcPts val="505"/>
              </a:spcBef>
              <a:buFont typeface="Wingdings"/>
              <a:buChar char=""/>
              <a:tabLst>
                <a:tab pos="897890" algn="l"/>
              </a:tabLst>
            </a:pPr>
            <a:r>
              <a:rPr sz="2400" spc="-10" dirty="0">
                <a:latin typeface="Arial MT"/>
                <a:cs typeface="Arial MT"/>
              </a:rPr>
              <a:t>System</a:t>
            </a:r>
            <a:endParaRPr sz="24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Our</a:t>
            </a:r>
            <a:r>
              <a:rPr spc="-80" dirty="0"/>
              <a:t> </a:t>
            </a:r>
            <a:r>
              <a:rPr dirty="0"/>
              <a:t>Goal</a:t>
            </a:r>
            <a:r>
              <a:rPr spc="-80" dirty="0"/>
              <a:t> </a:t>
            </a:r>
            <a:r>
              <a:rPr dirty="0"/>
              <a:t>and</a:t>
            </a:r>
            <a:r>
              <a:rPr spc="-95" dirty="0"/>
              <a:t> </a:t>
            </a:r>
            <a:r>
              <a:rPr dirty="0"/>
              <a:t>Where</a:t>
            </a:r>
            <a:r>
              <a:rPr spc="-65" dirty="0"/>
              <a:t> </a:t>
            </a:r>
            <a:r>
              <a:rPr dirty="0"/>
              <a:t>we</a:t>
            </a:r>
            <a:r>
              <a:rPr spc="-90" dirty="0"/>
              <a:t> </a:t>
            </a:r>
            <a:r>
              <a:rPr spc="-25" dirty="0"/>
              <a:t>are</a:t>
            </a:r>
          </a:p>
        </p:txBody>
      </p:sp>
      <p:sp>
        <p:nvSpPr>
          <p:cNvPr id="19" name="object 19"/>
          <p:cNvSpPr/>
          <p:nvPr/>
        </p:nvSpPr>
        <p:spPr>
          <a:xfrm>
            <a:off x="624954" y="1074800"/>
            <a:ext cx="21590" cy="36195"/>
          </a:xfrm>
          <a:custGeom>
            <a:avLst/>
            <a:gdLst/>
            <a:ahLst/>
            <a:cxnLst/>
            <a:rect l="l" t="t" r="r" b="b"/>
            <a:pathLst>
              <a:path w="21590" h="36194">
                <a:moveTo>
                  <a:pt x="16789" y="0"/>
                </a:moveTo>
                <a:lnTo>
                  <a:pt x="15341" y="1143"/>
                </a:lnTo>
                <a:lnTo>
                  <a:pt x="11010" y="4318"/>
                </a:lnTo>
                <a:lnTo>
                  <a:pt x="10223" y="5079"/>
                </a:lnTo>
                <a:lnTo>
                  <a:pt x="7264" y="9525"/>
                </a:lnTo>
                <a:lnTo>
                  <a:pt x="4876" y="12953"/>
                </a:lnTo>
                <a:lnTo>
                  <a:pt x="2349" y="17652"/>
                </a:lnTo>
                <a:lnTo>
                  <a:pt x="203" y="23495"/>
                </a:lnTo>
                <a:lnTo>
                  <a:pt x="0" y="24637"/>
                </a:lnTo>
                <a:lnTo>
                  <a:pt x="63" y="28575"/>
                </a:lnTo>
                <a:lnTo>
                  <a:pt x="317" y="29845"/>
                </a:lnTo>
                <a:lnTo>
                  <a:pt x="2489" y="34925"/>
                </a:lnTo>
                <a:lnTo>
                  <a:pt x="4279" y="35687"/>
                </a:lnTo>
                <a:lnTo>
                  <a:pt x="7429" y="34416"/>
                </a:lnTo>
                <a:lnTo>
                  <a:pt x="8204" y="32638"/>
                </a:lnTo>
                <a:lnTo>
                  <a:pt x="7607" y="31114"/>
                </a:lnTo>
                <a:lnTo>
                  <a:pt x="6661" y="28575"/>
                </a:lnTo>
                <a:lnTo>
                  <a:pt x="6438" y="28575"/>
                </a:lnTo>
                <a:lnTo>
                  <a:pt x="6337" y="28002"/>
                </a:lnTo>
                <a:lnTo>
                  <a:pt x="6235" y="27432"/>
                </a:lnTo>
                <a:lnTo>
                  <a:pt x="6457" y="27432"/>
                </a:lnTo>
                <a:lnTo>
                  <a:pt x="6502" y="24637"/>
                </a:lnTo>
                <a:lnTo>
                  <a:pt x="6713" y="24637"/>
                </a:lnTo>
                <a:lnTo>
                  <a:pt x="8470" y="19938"/>
                </a:lnTo>
                <a:lnTo>
                  <a:pt x="9817" y="17652"/>
                </a:lnTo>
                <a:lnTo>
                  <a:pt x="10452" y="16510"/>
                </a:lnTo>
                <a:lnTo>
                  <a:pt x="12788" y="13208"/>
                </a:lnTo>
                <a:lnTo>
                  <a:pt x="15209" y="9525"/>
                </a:lnTo>
                <a:lnTo>
                  <a:pt x="14960" y="9525"/>
                </a:lnTo>
                <a:lnTo>
                  <a:pt x="15709" y="8762"/>
                </a:lnTo>
                <a:lnTo>
                  <a:pt x="15993" y="8762"/>
                </a:lnTo>
                <a:lnTo>
                  <a:pt x="19265" y="6350"/>
                </a:lnTo>
                <a:lnTo>
                  <a:pt x="20700" y="5207"/>
                </a:lnTo>
                <a:lnTo>
                  <a:pt x="20993" y="3175"/>
                </a:lnTo>
                <a:lnTo>
                  <a:pt x="19913" y="1777"/>
                </a:lnTo>
                <a:lnTo>
                  <a:pt x="18834" y="253"/>
                </a:lnTo>
                <a:lnTo>
                  <a:pt x="16789" y="0"/>
                </a:lnTo>
                <a:close/>
              </a:path>
              <a:path w="21590" h="36194">
                <a:moveTo>
                  <a:pt x="6448" y="28002"/>
                </a:moveTo>
                <a:lnTo>
                  <a:pt x="6438" y="28575"/>
                </a:lnTo>
                <a:lnTo>
                  <a:pt x="6661" y="28575"/>
                </a:lnTo>
                <a:lnTo>
                  <a:pt x="6448" y="28002"/>
                </a:lnTo>
                <a:close/>
              </a:path>
              <a:path w="21590" h="36194">
                <a:moveTo>
                  <a:pt x="6457" y="27432"/>
                </a:moveTo>
                <a:lnTo>
                  <a:pt x="6235" y="27432"/>
                </a:lnTo>
                <a:lnTo>
                  <a:pt x="6448" y="28002"/>
                </a:lnTo>
                <a:lnTo>
                  <a:pt x="6457" y="27432"/>
                </a:lnTo>
                <a:close/>
              </a:path>
              <a:path w="21590" h="36194">
                <a:moveTo>
                  <a:pt x="6492" y="25229"/>
                </a:moveTo>
                <a:lnTo>
                  <a:pt x="6286" y="25781"/>
                </a:lnTo>
                <a:lnTo>
                  <a:pt x="6483" y="25781"/>
                </a:lnTo>
                <a:lnTo>
                  <a:pt x="6492" y="25229"/>
                </a:lnTo>
                <a:close/>
              </a:path>
              <a:path w="21590" h="36194">
                <a:moveTo>
                  <a:pt x="6713" y="24637"/>
                </a:moveTo>
                <a:lnTo>
                  <a:pt x="6502" y="24637"/>
                </a:lnTo>
                <a:lnTo>
                  <a:pt x="6492" y="25229"/>
                </a:lnTo>
                <a:lnTo>
                  <a:pt x="6713" y="24637"/>
                </a:lnTo>
                <a:close/>
              </a:path>
              <a:path w="21590" h="36194">
                <a:moveTo>
                  <a:pt x="15709" y="8762"/>
                </a:moveTo>
                <a:lnTo>
                  <a:pt x="14960" y="9525"/>
                </a:lnTo>
                <a:lnTo>
                  <a:pt x="15442" y="9169"/>
                </a:lnTo>
                <a:lnTo>
                  <a:pt x="15709" y="8762"/>
                </a:lnTo>
                <a:close/>
              </a:path>
              <a:path w="21590" h="36194">
                <a:moveTo>
                  <a:pt x="15442" y="9169"/>
                </a:moveTo>
                <a:lnTo>
                  <a:pt x="14960" y="9525"/>
                </a:lnTo>
                <a:lnTo>
                  <a:pt x="15209" y="9525"/>
                </a:lnTo>
                <a:lnTo>
                  <a:pt x="15442" y="9169"/>
                </a:lnTo>
                <a:close/>
              </a:path>
              <a:path w="21590" h="36194">
                <a:moveTo>
                  <a:pt x="15993" y="8762"/>
                </a:moveTo>
                <a:lnTo>
                  <a:pt x="15709" y="8762"/>
                </a:lnTo>
                <a:lnTo>
                  <a:pt x="15442" y="9169"/>
                </a:lnTo>
                <a:lnTo>
                  <a:pt x="15993" y="8762"/>
                </a:lnTo>
                <a:close/>
              </a:path>
            </a:pathLst>
          </a:custGeom>
          <a:solidFill>
            <a:srgbClr val="FF0000"/>
          </a:solidFill>
        </p:spPr>
        <p:txBody>
          <a:bodyPr wrap="square" lIns="0" tIns="0" rIns="0" bIns="0" rtlCol="0"/>
          <a:lstStyle/>
          <a:p>
            <a:endParaRPr/>
          </a:p>
        </p:txBody>
      </p:sp>
      <p:sp>
        <p:nvSpPr>
          <p:cNvPr id="49" name="object 4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0941-38A1-6E2A-2F5B-7CFA00D59167}"/>
              </a:ext>
            </a:extLst>
          </p:cNvPr>
          <p:cNvSpPr>
            <a:spLocks noGrp="1"/>
          </p:cNvSpPr>
          <p:nvPr>
            <p:ph type="title"/>
          </p:nvPr>
        </p:nvSpPr>
        <p:spPr>
          <a:xfrm>
            <a:off x="485343" y="280797"/>
            <a:ext cx="11221313" cy="1231106"/>
          </a:xfrm>
        </p:spPr>
        <p:txBody>
          <a:bodyPr/>
          <a:lstStyle/>
          <a:p>
            <a:r>
              <a:rPr lang="en-IN" b="1" i="0" dirty="0">
                <a:solidFill>
                  <a:srgbClr val="212529"/>
                </a:solidFill>
                <a:effectLst/>
                <a:latin typeface="kepler-std-display"/>
              </a:rPr>
              <a:t>Serial versus Parallel Programming</a:t>
            </a:r>
            <a:br>
              <a:rPr lang="en-IN" b="1" i="0" dirty="0">
                <a:solidFill>
                  <a:srgbClr val="212529"/>
                </a:solidFill>
                <a:effectLst/>
                <a:latin typeface="kepler-std-display"/>
              </a:rPr>
            </a:br>
            <a:endParaRPr lang="en-IN" dirty="0"/>
          </a:p>
        </p:txBody>
      </p:sp>
      <p:sp>
        <p:nvSpPr>
          <p:cNvPr id="3" name="Text Placeholder 2">
            <a:extLst>
              <a:ext uri="{FF2B5EF4-FFF2-40B4-BE49-F238E27FC236}">
                <a16:creationId xmlns:a16="http://schemas.microsoft.com/office/drawing/2014/main" id="{D11654E1-9CFB-E339-D49E-CEAB6AAF0400}"/>
              </a:ext>
            </a:extLst>
          </p:cNvPr>
          <p:cNvSpPr>
            <a:spLocks noGrp="1"/>
          </p:cNvSpPr>
          <p:nvPr>
            <p:ph type="body" idx="1"/>
          </p:nvPr>
        </p:nvSpPr>
        <p:spPr/>
        <p:txBody>
          <a:bodyPr/>
          <a:lstStyle/>
          <a:p>
            <a:endParaRPr lang="en-IN"/>
          </a:p>
        </p:txBody>
      </p:sp>
      <p:pic>
        <p:nvPicPr>
          <p:cNvPr id="2050" name="Picture 2" descr="One problem block that is worked on in smaller pieces, one at a time.">
            <a:extLst>
              <a:ext uri="{FF2B5EF4-FFF2-40B4-BE49-F238E27FC236}">
                <a16:creationId xmlns:a16="http://schemas.microsoft.com/office/drawing/2014/main" id="{4B594AB7-6EF0-A9AB-8908-A24D514B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3" y="1319784"/>
            <a:ext cx="526984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e big problem block is split into four medium blocks, and each medium block is worked on in smaller pieces, but at the same time.">
            <a:extLst>
              <a:ext uri="{FF2B5EF4-FFF2-40B4-BE49-F238E27FC236}">
                <a16:creationId xmlns:a16="http://schemas.microsoft.com/office/drawing/2014/main" id="{2B37A973-80A5-3272-872A-20AE842F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23" y="3458155"/>
            <a:ext cx="5516446" cy="300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55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B7F8-7E8D-5613-7E34-3C5A4A7FC3D1}"/>
              </a:ext>
            </a:extLst>
          </p:cNvPr>
          <p:cNvSpPr>
            <a:spLocks noGrp="1"/>
          </p:cNvSpPr>
          <p:nvPr>
            <p:ph type="title"/>
          </p:nvPr>
        </p:nvSpPr>
        <p:spPr/>
        <p:txBody>
          <a:bodyPr/>
          <a:lstStyle/>
          <a:p>
            <a:endParaRPr lang="en-IN"/>
          </a:p>
        </p:txBody>
      </p:sp>
      <p:pic>
        <p:nvPicPr>
          <p:cNvPr id="3074" name="Picture 2" descr="One Intel computer chip with four cores on the chip.">
            <a:extLst>
              <a:ext uri="{FF2B5EF4-FFF2-40B4-BE49-F238E27FC236}">
                <a16:creationId xmlns:a16="http://schemas.microsoft.com/office/drawing/2014/main" id="{F3DFDE48-7544-06DF-22D8-45830014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795038"/>
            <a:ext cx="462834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5E3831-98AB-B5B3-B3FE-D9BF328C8AC2}"/>
              </a:ext>
            </a:extLst>
          </p:cNvPr>
          <p:cNvSpPr txBox="1"/>
          <p:nvPr/>
        </p:nvSpPr>
        <p:spPr>
          <a:xfrm>
            <a:off x="381000" y="1447800"/>
            <a:ext cx="6042084" cy="4199676"/>
          </a:xfrm>
          <a:prstGeom prst="rect">
            <a:avLst/>
          </a:prstGeom>
          <a:noFill/>
        </p:spPr>
        <p:txBody>
          <a:bodyPr wrap="square">
            <a:spAutoFit/>
          </a:bodyPr>
          <a:lstStyle/>
          <a:p>
            <a:pPr algn="l">
              <a:lnSpc>
                <a:spcPct val="150000"/>
              </a:lnSpc>
            </a:pPr>
            <a:r>
              <a:rPr lang="en-IN" b="1" i="0" dirty="0">
                <a:solidFill>
                  <a:srgbClr val="212529"/>
                </a:solidFill>
                <a:effectLst/>
                <a:latin typeface="+mj-lt"/>
              </a:rPr>
              <a:t>CPU-core</a:t>
            </a:r>
            <a:r>
              <a:rPr lang="en-IN" b="0" i="0" dirty="0">
                <a:solidFill>
                  <a:srgbClr val="212529"/>
                </a:solidFill>
                <a:effectLst/>
                <a:latin typeface="+mj-lt"/>
              </a:rPr>
              <a:t> – A </a:t>
            </a:r>
            <a:r>
              <a:rPr lang="en-IN" b="0" i="0" dirty="0" err="1">
                <a:solidFill>
                  <a:srgbClr val="212529"/>
                </a:solidFill>
                <a:effectLst/>
                <a:latin typeface="+mj-lt"/>
              </a:rPr>
              <a:t>microprocessing</a:t>
            </a:r>
            <a:r>
              <a:rPr lang="en-IN" b="0" i="0" dirty="0">
                <a:solidFill>
                  <a:srgbClr val="212529"/>
                </a:solidFill>
                <a:effectLst/>
                <a:latin typeface="+mj-lt"/>
              </a:rPr>
              <a:t> unit on a CPU-chip. Each CPU-core can execute an independent set of instructions from the computer.</a:t>
            </a:r>
          </a:p>
          <a:p>
            <a:pPr algn="l">
              <a:lnSpc>
                <a:spcPct val="150000"/>
              </a:lnSpc>
            </a:pPr>
            <a:r>
              <a:rPr lang="en-IN" b="1" i="0" dirty="0">
                <a:solidFill>
                  <a:srgbClr val="212529"/>
                </a:solidFill>
                <a:effectLst/>
                <a:latin typeface="+mj-lt"/>
              </a:rPr>
              <a:t>GPU</a:t>
            </a:r>
            <a:r>
              <a:rPr lang="en-IN" b="0" i="0" dirty="0">
                <a:solidFill>
                  <a:srgbClr val="212529"/>
                </a:solidFill>
                <a:effectLst/>
                <a:latin typeface="+mj-lt"/>
              </a:rPr>
              <a:t> – GPU stands for the Graphics Processing Unit. Originally intended to process graphics, in the context of parallel programming this unit can do a large number of simple arithmetic computations.</a:t>
            </a:r>
          </a:p>
          <a:p>
            <a:pPr algn="l">
              <a:lnSpc>
                <a:spcPct val="150000"/>
              </a:lnSpc>
            </a:pPr>
            <a:r>
              <a:rPr lang="en-IN" b="1" i="0" dirty="0">
                <a:solidFill>
                  <a:srgbClr val="212529"/>
                </a:solidFill>
                <a:effectLst/>
                <a:latin typeface="+mj-lt"/>
              </a:rPr>
              <a:t>Memory</a:t>
            </a:r>
            <a:r>
              <a:rPr lang="en-IN" b="0" i="0" dirty="0">
                <a:solidFill>
                  <a:srgbClr val="212529"/>
                </a:solidFill>
                <a:effectLst/>
                <a:latin typeface="+mj-lt"/>
              </a:rPr>
              <a:t> – In this guide memory refers to Random-Access Memory, or RAM. The RAM unit stores the data that the CPU is actively working on.</a:t>
            </a:r>
          </a:p>
        </p:txBody>
      </p:sp>
    </p:spTree>
    <p:extLst>
      <p:ext uri="{BB962C8B-B14F-4D97-AF65-F5344CB8AC3E}">
        <p14:creationId xmlns:p14="http://schemas.microsoft.com/office/powerpoint/2010/main" val="948834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4816BA-F22F-40D3-A761-76BC89376E9C}"/>
</file>

<file path=customXml/itemProps2.xml><?xml version="1.0" encoding="utf-8"?>
<ds:datastoreItem xmlns:ds="http://schemas.openxmlformats.org/officeDocument/2006/customXml" ds:itemID="{A00E955C-978D-4CFE-88DA-D9BFF7B4E14F}"/>
</file>

<file path=customXml/itemProps3.xml><?xml version="1.0" encoding="utf-8"?>
<ds:datastoreItem xmlns:ds="http://schemas.openxmlformats.org/officeDocument/2006/customXml" ds:itemID="{3B2E4700-5F96-4685-9A7E-FEA8171C8FEF}"/>
</file>

<file path=docProps/app.xml><?xml version="1.0" encoding="utf-8"?>
<Properties xmlns="http://schemas.openxmlformats.org/officeDocument/2006/extended-properties" xmlns:vt="http://schemas.openxmlformats.org/officeDocument/2006/docPropsVTypes">
  <Template/>
  <TotalTime>382</TotalTime>
  <Words>2911</Words>
  <Application>Microsoft Office PowerPoint</Application>
  <PresentationFormat>Widescreen</PresentationFormat>
  <Paragraphs>256</Paragraphs>
  <Slides>41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-apple-system</vt:lpstr>
      <vt:lpstr>Aptos</vt:lpstr>
      <vt:lpstr>Arial</vt:lpstr>
      <vt:lpstr>Arial MT</vt:lpstr>
      <vt:lpstr>Arial Unicode MS</vt:lpstr>
      <vt:lpstr>Calibri</vt:lpstr>
      <vt:lpstr>kepler-std-display</vt:lpstr>
      <vt:lpstr>var(--fontStack-monospace, ui-monospace, SFMono-Regular, SF Mono, Menlo, Consolas, Liberation Mono, monospace)</vt:lpstr>
      <vt:lpstr>Wingdings</vt:lpstr>
      <vt:lpstr>Office Theme</vt:lpstr>
      <vt:lpstr>Introduction to Parallel and Distributed Programming</vt:lpstr>
      <vt:lpstr>Agenda</vt:lpstr>
      <vt:lpstr>Lab 3</vt:lpstr>
      <vt:lpstr>Lab 2: Use cluster to distribute work and do some</vt:lpstr>
      <vt:lpstr>PowerPoint Presentation</vt:lpstr>
      <vt:lpstr>PowerPoint Presentation</vt:lpstr>
      <vt:lpstr>Our Goal and Where we are</vt:lpstr>
      <vt:lpstr>Serial versus Parallel Programming </vt:lpstr>
      <vt:lpstr>PowerPoint Presentation</vt:lpstr>
      <vt:lpstr>PowerPoint Presentation</vt:lpstr>
      <vt:lpstr>A Shared Memory System</vt:lpstr>
      <vt:lpstr>Multicore processors</vt:lpstr>
      <vt:lpstr>Multicore processors</vt:lpstr>
      <vt:lpstr>Processes and Threads</vt:lpstr>
      <vt:lpstr>POSIX®Threads</vt:lpstr>
      <vt:lpstr>Why Use Pthreads? (High-Level Motivation) </vt:lpstr>
      <vt:lpstr>PowerPoint Presentation</vt:lpstr>
      <vt:lpstr>PowerPoint Presentation</vt:lpstr>
      <vt:lpstr>Hello World! </vt:lpstr>
      <vt:lpstr>Compiling a Pthread program</vt:lpstr>
      <vt:lpstr>Running a Pthreads program</vt:lpstr>
      <vt:lpstr>Starting the Threads</vt:lpstr>
      <vt:lpstr>Running the Threads</vt:lpstr>
      <vt:lpstr>Stopping the Threads</vt:lpstr>
      <vt:lpstr>Real-World Use Cases </vt:lpstr>
      <vt:lpstr>Real-World Use Cases </vt:lpstr>
      <vt:lpstr> Thread Lifecycle &amp; Design Patterns </vt:lpstr>
      <vt:lpstr>Potential Pitfalls &amp; Best Practices </vt:lpstr>
      <vt:lpstr>Matrix-Vector Multiplication in pthreads</vt:lpstr>
      <vt:lpstr>Serial pseudo-code</vt:lpstr>
      <vt:lpstr>Using 3 Pthreads</vt:lpstr>
      <vt:lpstr>Pthreads matrix-vector multiplication</vt:lpstr>
      <vt:lpstr>Critical sections</vt:lpstr>
      <vt:lpstr>Estimating π</vt:lpstr>
      <vt:lpstr>Using a dual core processor</vt:lpstr>
      <vt:lpstr>A thread function for computing π</vt:lpstr>
      <vt:lpstr>Possible race condition</vt:lpstr>
      <vt:lpstr>Busy-Waiting</vt:lpstr>
      <vt:lpstr>Pthreads global sum with busy-waiting</vt:lpstr>
      <vt:lpstr>Busy-Wait Loop in Action</vt:lpstr>
      <vt:lpstr>Key Points – Busy Waiting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Learn to Live</cp:lastModifiedBy>
  <cp:revision>24</cp:revision>
  <dcterms:created xsi:type="dcterms:W3CDTF">2025-02-21T12:36:35Z</dcterms:created>
  <dcterms:modified xsi:type="dcterms:W3CDTF">2025-02-28T15:23:36Z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2023-02-11T00:00:00Z</vt:filetime>
  </property>
  <property fmtid="{D5CDD505-2E9C-101B-9397-08002B2CF9AE}" pid="3" name="Creator">
    <vt:lpwstr>Microsoft® PowerPoint® for Microsoft 365</vt:lpwstr>
  </property>
  <property fmtid="{D5CDD505-2E9C-101B-9397-08002B2CF9AE}" pid="4" name="LastSaved">
    <vt:filetime>2025-02-21T00:00:00Z</vt:filetime>
  </property>
  <property fmtid="{D5CDD505-2E9C-101B-9397-08002B2CF9AE}" pid="5" name="Producer">
    <vt:lpwstr>Microsoft® PowerPoint® for Microsoft 365</vt:lpwstr>
  </property>
  <property fmtid="{D5CDD505-2E9C-101B-9397-08002B2CF9AE}" pid="6" name="ContentTypeId">
    <vt:lpwstr>0x0101007604A6ADA098944EB294D577DC80F0D1</vt:lpwstr>
  </property>
</Properties>
</file>